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5143500" cx="9144000"/>
  <p:notesSz cx="6858000" cy="9144000"/>
  <p:embeddedFontLst>
    <p:embeddedFont>
      <p:font typeface="DM Sans Medium"/>
      <p:regular r:id="rId53"/>
      <p:bold r:id="rId54"/>
      <p:italic r:id="rId55"/>
      <p:boldItalic r:id="rId56"/>
    </p:embeddedFont>
    <p:embeddedFont>
      <p:font typeface="DM Sans SemiBold"/>
      <p:regular r:id="rId57"/>
      <p:bold r:id="rId58"/>
      <p:italic r:id="rId59"/>
      <p:boldItalic r:id="rId60"/>
    </p:embeddedFont>
    <p:embeddedFont>
      <p:font typeface="DM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7927A4-20F6-4B83-9EA2-DD0812045A84}">
  <a:tblStyle styleId="{337927A4-20F6-4B83-9EA2-DD0812045A8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DMSans-bold.fntdata"/><Relationship Id="rId61" Type="http://schemas.openxmlformats.org/officeDocument/2006/relationships/font" Target="fonts/DMSans-regular.fntdata"/><Relationship Id="rId20" Type="http://schemas.openxmlformats.org/officeDocument/2006/relationships/slide" Target="slides/slide14.xml"/><Relationship Id="rId64" Type="http://schemas.openxmlformats.org/officeDocument/2006/relationships/font" Target="fonts/DMSans-boldItalic.fntdata"/><Relationship Id="rId63" Type="http://schemas.openxmlformats.org/officeDocument/2006/relationships/font" Target="fonts/DM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DMSansSemiBold-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DMSansMedium-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DMSansMedium-italic.fntdata"/><Relationship Id="rId10" Type="http://schemas.openxmlformats.org/officeDocument/2006/relationships/slide" Target="slides/slide4.xml"/><Relationship Id="rId54" Type="http://schemas.openxmlformats.org/officeDocument/2006/relationships/font" Target="fonts/DMSansMedium-bold.fntdata"/><Relationship Id="rId13" Type="http://schemas.openxmlformats.org/officeDocument/2006/relationships/slide" Target="slides/slide7.xml"/><Relationship Id="rId57" Type="http://schemas.openxmlformats.org/officeDocument/2006/relationships/font" Target="fonts/DMSansSemiBold-regular.fntdata"/><Relationship Id="rId12" Type="http://schemas.openxmlformats.org/officeDocument/2006/relationships/slide" Target="slides/slide6.xml"/><Relationship Id="rId56" Type="http://schemas.openxmlformats.org/officeDocument/2006/relationships/font" Target="fonts/DMSansMedium-boldItalic.fntdata"/><Relationship Id="rId15" Type="http://schemas.openxmlformats.org/officeDocument/2006/relationships/slide" Target="slides/slide9.xml"/><Relationship Id="rId59" Type="http://schemas.openxmlformats.org/officeDocument/2006/relationships/font" Target="fonts/DMSansSemiBold-italic.fntdata"/><Relationship Id="rId14" Type="http://schemas.openxmlformats.org/officeDocument/2006/relationships/slide" Target="slides/slide8.xml"/><Relationship Id="rId58" Type="http://schemas.openxmlformats.org/officeDocument/2006/relationships/font" Target="fonts/DMSansSemiBold-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3dc30e1e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3dc30e1e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6a82e194a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6a82e194a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6a82e194a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6a82e194a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69320bc19d_0_1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69320bc19d_0_1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69320bc19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69320bc19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6adcc4ce3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6adcc4ce3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6a82e194a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6a82e194a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69320bc19d_0_8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69320bc19d_0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6adcc4ce3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6adcc4ce3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DM Sans"/>
              <a:ea typeface="DM Sans"/>
              <a:cs typeface="DM Sans"/>
              <a:sym typeface="DM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69da7ee302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69da7ee302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DM Sans"/>
              <a:ea typeface="DM Sans"/>
              <a:cs typeface="DM Sans"/>
              <a:sym typeface="DM Sans"/>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69da7ee302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69da7ee302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3dc30e1e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3dc30e1e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DM Sans"/>
              <a:ea typeface="DM Sans"/>
              <a:cs typeface="DM Sans"/>
              <a:sym typeface="DM Sans"/>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6a82e194a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6a82e194a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69320bc19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69320bc19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69320bc19d_0_1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69320bc19d_0_1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69320bc19d_0_1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69320bc19d_0_1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69320bc19d_0_1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69320bc19d_0_1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sticky elements? </a:t>
            </a:r>
            <a:br>
              <a:rPr lang="en"/>
            </a:br>
            <a:br>
              <a:rPr lang="en"/>
            </a:br>
            <a:r>
              <a:rPr lang="en"/>
              <a:t>Consider this... In knowledge vault. Values, behaviors - how does this person exhibit our values? Categories of resources that you might need to create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69320bc19d_0_1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69320bc19d_0_1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3dc30e1e0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3dc30e1e0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69320bc19d_0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69320bc19d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69da7ee302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69da7ee302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69320bc19d_0_1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69320bc19d_0_1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3dc30e1e0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3dc30e1e0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69320bc19d_0_1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69320bc19d_0_1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69da7ee302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69da7ee302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69320bc19d_0_7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69320bc19d_0_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69320bc19d_0_1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69320bc19d_0_1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69320bc19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69320bc19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69320bc19d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69320bc19d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69320bc19d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69320bc19d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69320bc19d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69320bc19d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Turning Rough Drafts into Clear Messages</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You start with a quick thought or bullet points — AI restructures it into a more polished, readable draft.</a:t>
            </a:r>
            <a:endParaRPr>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Great for feedback written in a rush that needs better flow.</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Making Feedback More Specific</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AI adds detail where your original input might be too vague (e.g., “Did a good job” → “Effectively led the Q2 OKR planning session with clear communication and stakeholder alignment”).</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Removing Redundancy or Jargon</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Helps eliminate repetition or overly technical language in review comments, making them clearer and more impactful.</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Leveling Up Performance Review Language</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Helps convert casual language into performance-aligned phrasing (e.g., “Worked hard” → “Demonstrated consistent ownership of key responsibilities”).</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Improving Flow &amp; Structure for Calibration</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Rearranges and organizes your ideas into a more digestible structure — perfect for feedback that will be reviewed by multiple stakeholders.</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Clarifying Feedback for Development Conversations</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When giving coaching-oriented feedback, this helps express ideas in a growth-oriented and constructive way.</a:t>
            </a:r>
            <a:endParaRPr>
              <a:solidFill>
                <a:schemeClr val="dk1"/>
              </a:solidFill>
              <a:latin typeface="DM Sans"/>
              <a:ea typeface="DM Sans"/>
              <a:cs typeface="DM Sans"/>
              <a:sym typeface="DM Sans"/>
            </a:endParaRPr>
          </a:p>
          <a:p>
            <a:pPr indent="0" lvl="0" marL="0" rtl="0" algn="l">
              <a:lnSpc>
                <a:spcPct val="115000"/>
              </a:lnSpc>
              <a:spcBef>
                <a:spcPts val="1200"/>
              </a:spcBef>
              <a:spcAft>
                <a:spcPts val="200"/>
              </a:spcAft>
              <a:buClr>
                <a:schemeClr val="dk1"/>
              </a:buClr>
              <a:buSzPts val="1100"/>
              <a:buFont typeface="Arial"/>
              <a:buNone/>
            </a:pPr>
            <a:r>
              <a:t/>
            </a:r>
            <a:endParaRPr b="1">
              <a:solidFill>
                <a:schemeClr val="dk1"/>
              </a:solidFill>
              <a:latin typeface="DM Sans"/>
              <a:ea typeface="DM Sans"/>
              <a:cs typeface="DM Sans"/>
              <a:sym typeface="DM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69320bc19d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69320bc19d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t>
            </a:r>
            <a:r>
              <a:rPr b="1" lang="en">
                <a:solidFill>
                  <a:schemeClr val="dk1"/>
                </a:solidFill>
                <a:latin typeface="DM Sans"/>
                <a:ea typeface="DM Sans"/>
                <a:cs typeface="DM Sans"/>
                <a:sym typeface="DM Sans"/>
              </a:rPr>
              <a:t> Adjusting Tone for Different Audiences</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latin typeface="DM Sans"/>
                <a:ea typeface="DM Sans"/>
                <a:cs typeface="DM Sans"/>
                <a:sym typeface="DM Sans"/>
              </a:rPr>
              <a:t>More professional</a:t>
            </a:r>
            <a:r>
              <a:rPr lang="en">
                <a:solidFill>
                  <a:schemeClr val="dk1"/>
                </a:solidFill>
                <a:latin typeface="DM Sans"/>
                <a:ea typeface="DM Sans"/>
                <a:cs typeface="DM Sans"/>
                <a:sym typeface="DM Sans"/>
              </a:rPr>
              <a:t> for upward feedback or reviews going to execs.</a:t>
            </a:r>
            <a:endParaRPr>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latin typeface="DM Sans"/>
                <a:ea typeface="DM Sans"/>
                <a:cs typeface="DM Sans"/>
                <a:sym typeface="DM Sans"/>
              </a:rPr>
              <a:t>More friendly</a:t>
            </a:r>
            <a:r>
              <a:rPr lang="en">
                <a:solidFill>
                  <a:schemeClr val="dk1"/>
                </a:solidFill>
                <a:latin typeface="DM Sans"/>
                <a:ea typeface="DM Sans"/>
                <a:cs typeface="DM Sans"/>
                <a:sym typeface="DM Sans"/>
              </a:rPr>
              <a:t> for peer feedback or team shout-outs.</a:t>
            </a:r>
            <a:endParaRPr>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latin typeface="DM Sans"/>
                <a:ea typeface="DM Sans"/>
                <a:cs typeface="DM Sans"/>
                <a:sym typeface="DM Sans"/>
              </a:rPr>
              <a:t>More concise</a:t>
            </a:r>
            <a:r>
              <a:rPr lang="en">
                <a:solidFill>
                  <a:schemeClr val="dk1"/>
                </a:solidFill>
                <a:latin typeface="DM Sans"/>
                <a:ea typeface="DM Sans"/>
                <a:cs typeface="DM Sans"/>
                <a:sym typeface="DM Sans"/>
              </a:rPr>
              <a:t> when word count is limited (like surveys or calibration summaries).</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Softening Constructive Feedback</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When delivering improvement feedback, “friendly” or “professional” tone can help avoid sounding too harsh or blunt.</a:t>
            </a:r>
            <a:endParaRPr>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Especially useful in 360s, upward feedback, or manager-to-direct report notes.</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Rewriting Emotionally Charged Drafts</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If someone writes a frustrated or overly emotional first draft, tone assist can help neutralize and refocus the message.</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Aligning with Company Voice</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Makes it easier to reflect your company’s culture (e.g., warm, direct, encouraging) in performance or feedback language.</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Helping New Managers Find the Right Tone</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New people leaders may not yet have a “review voice.” This feature gives them a starting point that feels polished and safe to build on.</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Clarifying Feedback for Global Teams</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Tone support helps ensure meaning is clear and culturally appropriate when giving feedback across regions or languages.</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t/>
            </a:r>
            <a:endParaRPr b="1">
              <a:solidFill>
                <a:schemeClr val="dk1"/>
              </a:solidFill>
              <a:latin typeface="DM Sans"/>
              <a:ea typeface="DM Sans"/>
              <a:cs typeface="DM Sans"/>
              <a:sym typeface="DM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69320bc19d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69320bc19d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Polishing Feedback for Public Visibility</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When writing public praise or updates in </a:t>
            </a:r>
            <a:r>
              <a:rPr i="1" lang="en">
                <a:solidFill>
                  <a:schemeClr val="dk1"/>
                </a:solidFill>
                <a:latin typeface="DM Sans"/>
                <a:ea typeface="DM Sans"/>
                <a:cs typeface="DM Sans"/>
                <a:sym typeface="DM Sans"/>
              </a:rPr>
              <a:t>Feedback</a:t>
            </a:r>
            <a:r>
              <a:rPr lang="en">
                <a:solidFill>
                  <a:schemeClr val="dk1"/>
                </a:solidFill>
                <a:latin typeface="DM Sans"/>
                <a:ea typeface="DM Sans"/>
                <a:cs typeface="DM Sans"/>
                <a:sym typeface="DM Sans"/>
              </a:rPr>
              <a:t> or </a:t>
            </a:r>
            <a:r>
              <a:rPr i="1" lang="en">
                <a:solidFill>
                  <a:schemeClr val="dk1"/>
                </a:solidFill>
                <a:latin typeface="DM Sans"/>
                <a:ea typeface="DM Sans"/>
                <a:cs typeface="DM Sans"/>
                <a:sym typeface="DM Sans"/>
              </a:rPr>
              <a:t>Praise</a:t>
            </a:r>
            <a:r>
              <a:rPr lang="en">
                <a:solidFill>
                  <a:schemeClr val="dk1"/>
                </a:solidFill>
                <a:latin typeface="DM Sans"/>
                <a:ea typeface="DM Sans"/>
                <a:cs typeface="DM Sans"/>
                <a:sym typeface="DM Sans"/>
              </a:rPr>
              <a:t> modules.</a:t>
            </a:r>
            <a:endParaRPr>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Helps ensure names, achievements, and tone are presented professionally — especially in cross-functional visibility.</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Preparing for Review Calibration</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Ensures that written reviews are error-free before they’re seen by peers, HR, or execs.</a:t>
            </a:r>
            <a:endParaRPr>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Reduces the cognitive load of editing — you can focus on the message, not the mechanics.</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Giving Upward or Sensitive Feedback</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When writing feedback to a manager or during 360 cycles, it’s especially helpful to have polished, respectful, and clearly worded text.</a:t>
            </a:r>
            <a:endParaRPr>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Correct grammar reinforces clarity and professionalism, avoiding unintended tone issues.</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For Non-Native English Speakers</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Makes feedback writing more accessible and inclusive for employees who may be less confident with spelling or grammar in English.</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DM Sans"/>
                <a:ea typeface="DM Sans"/>
                <a:cs typeface="DM Sans"/>
                <a:sym typeface="DM Sans"/>
              </a:rPr>
              <a:t>🔹 Streamlining for Busy Review Cycles</a:t>
            </a:r>
            <a:endParaRPr b="1">
              <a:solidFill>
                <a:schemeClr val="dk1"/>
              </a:solidFill>
              <a:latin typeface="DM Sans"/>
              <a:ea typeface="DM Sans"/>
              <a:cs typeface="DM Sans"/>
              <a:sym typeface="DM Sans"/>
            </a:endParaRPr>
          </a:p>
          <a:p>
            <a:pPr indent="-298450" lvl="0" marL="457200" rtl="0" algn="l">
              <a:lnSpc>
                <a:spcPct val="115000"/>
              </a:lnSpc>
              <a:spcBef>
                <a:spcPts val="1200"/>
              </a:spcBef>
              <a:spcAft>
                <a:spcPts val="0"/>
              </a:spcAft>
              <a:buClr>
                <a:schemeClr val="dk1"/>
              </a:buClr>
              <a:buSzPts val="1100"/>
              <a:buFont typeface="DM Sans"/>
              <a:buChar char="●"/>
            </a:pPr>
            <a:r>
              <a:rPr lang="en">
                <a:solidFill>
                  <a:schemeClr val="dk1"/>
                </a:solidFill>
                <a:latin typeface="DM Sans"/>
                <a:ea typeface="DM Sans"/>
                <a:cs typeface="DM Sans"/>
                <a:sym typeface="DM Sans"/>
              </a:rPr>
              <a:t>Helps when you're drafting a large number of reviews or feedback notes at once — fewer manual edits mean faster, cleaner outputs.</a:t>
            </a:r>
            <a:endParaRPr sz="1400">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Helps ensure names, achievements, and tone are presented professionally — especially in cross-functional visibility.</a:t>
            </a: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t/>
            </a:r>
            <a:endParaRPr>
              <a:latin typeface="DM Sans"/>
              <a:ea typeface="DM Sans"/>
              <a:cs typeface="DM Sans"/>
              <a:sym typeface="DM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6a82e194a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6a82e194a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69320bc19d_0_9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69320bc19d_0_9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69320bc19d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369320bc19d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hardest part about writing employee performance reviews is remember everything that’s happened over the last quarter, 6 months, or year.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Using AI Performance Summarization, managers can get personalized suggestions to include when writing employee’s performance reviews based on goals, feedback, growth areas, and more. This will help managers reduce recency bias and write more specific, meaningful evaluations faster that take the entire review period into account.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69320bc19d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69320bc19d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rgbClr val="0E0E29"/>
              </a:solidFill>
              <a:latin typeface="DM Sans Medium"/>
              <a:ea typeface="DM Sans Medium"/>
              <a:cs typeface="DM Sans Medium"/>
              <a:sym typeface="DM Sans Medium"/>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69320bc19d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369320bc19d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69320bc19d_0_10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69320bc19d_0_10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hardest part about writing employee performance reviews is remember everything that’s happened over the last quarter, 6 months, or year.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Using AI Performance Summarization, managers can get personalized suggestions to include when writing employee’s performance reviews based on goals, feedback, growth areas, and more. This will help managers reduce recency bias and write more specific, meaningful evaluations faster that take the entire review period into account.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69320bc19d_0_1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69320bc19d_0_1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69320bc19d_0_1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369320bc19d_0_1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DM Sans"/>
                <a:ea typeface="DM Sans"/>
                <a:cs typeface="DM Sans"/>
                <a:sym typeface="DM Sans"/>
              </a:rPr>
              <a:t>Engagement surveys are one of the best opportunities for People Leaders to collect candid employee feedback on their experiences. However, once the survey is closed, it can take admins weeks to read through all of the comments, synthesize information into themes, determine how to action, and prioritize that action for impact. </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DM Sans"/>
                <a:ea typeface="DM Sans"/>
                <a:cs typeface="DM Sans"/>
                <a:sym typeface="DM Sans"/>
              </a:rPr>
              <a:t>Our new AI Engagement Insights tool reduces that time down to seconds by delivering an almost immediate understanding of top trends and recommended action items once the survey has been closed. </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DM Sans"/>
                <a:ea typeface="DM Sans"/>
                <a:cs typeface="DM Sans"/>
                <a:sym typeface="DM Sans"/>
              </a:rPr>
              <a:t>While AI can't replace the nuanced understanding gained from reading each comment, it is a great tool for gaining a quick understanding and additional context behind your engagement scores. This ensures a more comprehensive and consistent approach to addressing employee feedback, empowering HR leaders to efficiently make informed decisions that truly resonate with their workforce's needs and concerns.</a:t>
            </a:r>
            <a:endParaRPr sz="1200">
              <a:solidFill>
                <a:srgbClr val="0E0E29"/>
              </a:solidFill>
              <a:latin typeface="DM Sans Medium"/>
              <a:ea typeface="DM Sans Medium"/>
              <a:cs typeface="DM Sans Medium"/>
              <a:sym typeface="DM Sans Medium"/>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69da7ee3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69da7ee3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DM Sans"/>
              <a:ea typeface="DM Sans"/>
              <a:cs typeface="DM Sans"/>
              <a:sym typeface="DM Sans"/>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69320bc19d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69320bc19d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704fb717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704fb717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DM Sans"/>
                <a:ea typeface="DM Sans"/>
                <a:cs typeface="DM Sans"/>
                <a:sym typeface="DM Sans"/>
              </a:rPr>
              <a:t>AI is Built Into the Platform</a:t>
            </a:r>
            <a:endParaRPr b="1">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“You already own the full power of Lattice — AI is what brings that power to the surface. It unlocks the tools you already have.”</a:t>
            </a:r>
            <a:endParaRPr>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a:solidFill>
                  <a:srgbClr val="0E0E29"/>
                </a:solidFill>
                <a:latin typeface="DM Sans"/>
                <a:ea typeface="DM Sans"/>
                <a:cs typeface="DM Sans"/>
                <a:sym typeface="DM Sans"/>
              </a:rPr>
              <a:t>Feature List: </a:t>
            </a:r>
            <a:endParaRPr>
              <a:solidFill>
                <a:srgbClr val="0E0E29"/>
              </a:solidFill>
              <a:latin typeface="DM Sans"/>
              <a:ea typeface="DM Sans"/>
              <a:cs typeface="DM Sans"/>
              <a:sym typeface="DM Sans"/>
            </a:endParaRPr>
          </a:p>
          <a:p>
            <a:pPr indent="-298450" lvl="2" marL="1371600" rtl="0" algn="l">
              <a:lnSpc>
                <a:spcPct val="115000"/>
              </a:lnSpc>
              <a:spcBef>
                <a:spcPts val="0"/>
              </a:spcBef>
              <a:spcAft>
                <a:spcPts val="0"/>
              </a:spcAft>
              <a:buClr>
                <a:schemeClr val="dk1"/>
              </a:buClr>
              <a:buSzPts val="1100"/>
              <a:buFont typeface="DM Sans"/>
              <a:buChar char="■"/>
            </a:pPr>
            <a:r>
              <a:rPr b="1" lang="en">
                <a:solidFill>
                  <a:srgbClr val="0E0E29"/>
                </a:solidFill>
                <a:latin typeface="DM Sans"/>
                <a:ea typeface="DM Sans"/>
                <a:cs typeface="DM Sans"/>
                <a:sym typeface="DM Sans"/>
              </a:rPr>
              <a:t>Feedback summaries </a:t>
            </a:r>
            <a:r>
              <a:rPr lang="en">
                <a:solidFill>
                  <a:srgbClr val="0E0E29"/>
                </a:solidFill>
                <a:latin typeface="DM Sans"/>
                <a:ea typeface="DM Sans"/>
                <a:cs typeface="DM Sans"/>
                <a:sym typeface="DM Sans"/>
              </a:rPr>
              <a:t>to help managers write downward reviews</a:t>
            </a:r>
            <a:endParaRPr b="1">
              <a:solidFill>
                <a:srgbClr val="0E0E29"/>
              </a:solidFill>
              <a:latin typeface="DM Sans"/>
              <a:ea typeface="DM Sans"/>
              <a:cs typeface="DM Sans"/>
              <a:sym typeface="DM Sans"/>
            </a:endParaRPr>
          </a:p>
          <a:p>
            <a:pPr indent="-298450" lvl="2" marL="1371600" rtl="0" algn="l">
              <a:lnSpc>
                <a:spcPct val="115000"/>
              </a:lnSpc>
              <a:spcBef>
                <a:spcPts val="0"/>
              </a:spcBef>
              <a:spcAft>
                <a:spcPts val="0"/>
              </a:spcAft>
              <a:buClr>
                <a:schemeClr val="dk1"/>
              </a:buClr>
              <a:buSzPts val="1100"/>
              <a:buFont typeface="DM Sans"/>
              <a:buChar char="■"/>
            </a:pPr>
            <a:r>
              <a:rPr b="1" lang="en">
                <a:solidFill>
                  <a:srgbClr val="0E0E29"/>
                </a:solidFill>
                <a:latin typeface="DM Sans"/>
                <a:ea typeface="DM Sans"/>
                <a:cs typeface="DM Sans"/>
                <a:sym typeface="DM Sans"/>
              </a:rPr>
              <a:t>Engagement survey insights</a:t>
            </a:r>
            <a:r>
              <a:rPr lang="en">
                <a:solidFill>
                  <a:srgbClr val="0E0E29"/>
                </a:solidFill>
                <a:latin typeface="DM Sans"/>
                <a:ea typeface="DM Sans"/>
                <a:cs typeface="DM Sans"/>
                <a:sym typeface="DM Sans"/>
              </a:rPr>
              <a:t> including key driver insights and comment summarization</a:t>
            </a:r>
            <a:endParaRPr>
              <a:solidFill>
                <a:srgbClr val="0E0E29"/>
              </a:solidFill>
              <a:latin typeface="DM Sans"/>
              <a:ea typeface="DM Sans"/>
              <a:cs typeface="DM Sans"/>
              <a:sym typeface="DM Sans"/>
            </a:endParaRPr>
          </a:p>
          <a:p>
            <a:pPr indent="-298450" lvl="2" marL="1371600" rtl="0" algn="l">
              <a:lnSpc>
                <a:spcPct val="115000"/>
              </a:lnSpc>
              <a:spcBef>
                <a:spcPts val="0"/>
              </a:spcBef>
              <a:spcAft>
                <a:spcPts val="0"/>
              </a:spcAft>
              <a:buClr>
                <a:schemeClr val="dk1"/>
              </a:buClr>
              <a:buSzPts val="1100"/>
              <a:buFont typeface="DM Sans"/>
              <a:buChar char="■"/>
            </a:pPr>
            <a:r>
              <a:rPr b="1" lang="en">
                <a:solidFill>
                  <a:srgbClr val="0E0E29"/>
                </a:solidFill>
                <a:latin typeface="DM Sans"/>
                <a:ea typeface="DM Sans"/>
                <a:cs typeface="DM Sans"/>
                <a:sym typeface="DM Sans"/>
              </a:rPr>
              <a:t>Built-in writing assist </a:t>
            </a:r>
            <a:r>
              <a:rPr lang="en">
                <a:solidFill>
                  <a:srgbClr val="0E0E29"/>
                </a:solidFill>
                <a:latin typeface="DM Sans"/>
                <a:ea typeface="DM Sans"/>
                <a:cs typeface="DM Sans"/>
                <a:sym typeface="DM Sans"/>
              </a:rPr>
              <a:t>in Reviews, Feedback, and Updates</a:t>
            </a:r>
            <a:endParaRPr>
              <a:solidFill>
                <a:srgbClr val="0E0E29"/>
              </a:solidFill>
              <a:latin typeface="DM Sans"/>
              <a:ea typeface="DM Sans"/>
              <a:cs typeface="DM Sans"/>
              <a:sym typeface="DM Sans"/>
            </a:endParaRPr>
          </a:p>
          <a:p>
            <a:pPr indent="-298450" lvl="2" marL="1371600" rtl="0" algn="l">
              <a:lnSpc>
                <a:spcPct val="115000"/>
              </a:lnSpc>
              <a:spcBef>
                <a:spcPts val="0"/>
              </a:spcBef>
              <a:spcAft>
                <a:spcPts val="0"/>
              </a:spcAft>
              <a:buClr>
                <a:schemeClr val="dk1"/>
              </a:buClr>
              <a:buSzPts val="1100"/>
              <a:buFont typeface="DM Sans"/>
              <a:buChar char="■"/>
            </a:pPr>
            <a:r>
              <a:rPr b="1" lang="en">
                <a:solidFill>
                  <a:srgbClr val="0E0E29"/>
                </a:solidFill>
                <a:latin typeface="DM Sans"/>
                <a:ea typeface="DM Sans"/>
                <a:cs typeface="DM Sans"/>
                <a:sym typeface="DM Sans"/>
              </a:rPr>
              <a:t>Recommended Growth Areas </a:t>
            </a:r>
            <a:r>
              <a:rPr lang="en">
                <a:solidFill>
                  <a:srgbClr val="0E0E29"/>
                </a:solidFill>
                <a:latin typeface="DM Sans"/>
                <a:ea typeface="DM Sans"/>
                <a:cs typeface="DM Sans"/>
                <a:sym typeface="DM Sans"/>
              </a:rPr>
              <a:t>based on past feedback and reviews</a:t>
            </a:r>
            <a:r>
              <a:rPr b="1" lang="en">
                <a:solidFill>
                  <a:srgbClr val="0E0E29"/>
                </a:solidFill>
                <a:latin typeface="DM Sans"/>
                <a:ea typeface="DM Sans"/>
                <a:cs typeface="DM Sans"/>
                <a:sym typeface="DM Sans"/>
              </a:rPr>
              <a:t>  </a:t>
            </a:r>
            <a:r>
              <a:rPr lang="en">
                <a:solidFill>
                  <a:srgbClr val="0E0E29"/>
                </a:solidFill>
                <a:latin typeface="DM Sans"/>
                <a:ea typeface="DM Sans"/>
                <a:cs typeface="DM Sans"/>
                <a:sym typeface="DM Sans"/>
              </a:rPr>
              <a:t>to help employees build IDPs in Grow</a:t>
            </a:r>
            <a:endParaRPr>
              <a:solidFill>
                <a:srgbClr val="0E0E29"/>
              </a:solidFill>
              <a:latin typeface="DM Sans"/>
              <a:ea typeface="DM Sans"/>
              <a:cs typeface="DM Sans"/>
              <a:sym typeface="DM Sans"/>
            </a:endParaRPr>
          </a:p>
          <a:p>
            <a:pPr indent="-298450" lvl="2" marL="1371600" rtl="0" algn="l">
              <a:lnSpc>
                <a:spcPct val="115000"/>
              </a:lnSpc>
              <a:spcBef>
                <a:spcPts val="0"/>
              </a:spcBef>
              <a:spcAft>
                <a:spcPts val="0"/>
              </a:spcAft>
              <a:buClr>
                <a:schemeClr val="dk1"/>
              </a:buClr>
              <a:buSzPts val="1100"/>
              <a:buFont typeface="DM Sans"/>
              <a:buChar char="■"/>
            </a:pPr>
            <a:r>
              <a:rPr b="1" lang="en">
                <a:solidFill>
                  <a:srgbClr val="0E0E29"/>
                </a:solidFill>
                <a:latin typeface="DM Sans"/>
                <a:ea typeface="DM Sans"/>
                <a:cs typeface="DM Sans"/>
                <a:sym typeface="DM Sans"/>
              </a:rPr>
              <a:t>Review packet summaries </a:t>
            </a:r>
            <a:r>
              <a:rPr lang="en">
                <a:solidFill>
                  <a:srgbClr val="0E0E29"/>
                </a:solidFill>
                <a:latin typeface="DM Sans"/>
                <a:ea typeface="DM Sans"/>
                <a:cs typeface="DM Sans"/>
                <a:sym typeface="DM Sans"/>
              </a:rPr>
              <a:t>for managers to refer to during live calibration sessions</a:t>
            </a:r>
            <a:endParaRPr b="1">
              <a:solidFill>
                <a:srgbClr val="0E0E29"/>
              </a:solidFill>
              <a:latin typeface="DM Sans"/>
              <a:ea typeface="DM Sans"/>
              <a:cs typeface="DM Sans"/>
              <a:sym typeface="DM Sans"/>
            </a:endParaRPr>
          </a:p>
          <a:p>
            <a:pPr indent="-298450" lvl="2" marL="1371600" rtl="0" algn="l">
              <a:lnSpc>
                <a:spcPct val="115000"/>
              </a:lnSpc>
              <a:spcBef>
                <a:spcPts val="0"/>
              </a:spcBef>
              <a:spcAft>
                <a:spcPts val="0"/>
              </a:spcAft>
              <a:buClr>
                <a:schemeClr val="dk1"/>
              </a:buClr>
              <a:buSzPts val="1100"/>
              <a:buFont typeface="DM Sans"/>
              <a:buChar char="■"/>
            </a:pPr>
            <a:r>
              <a:rPr b="1" lang="en">
                <a:solidFill>
                  <a:srgbClr val="0E0E29"/>
                </a:solidFill>
                <a:latin typeface="DM Sans"/>
                <a:ea typeface="DM Sans"/>
                <a:cs typeface="DM Sans"/>
                <a:sym typeface="DM Sans"/>
              </a:rPr>
              <a:t>Feedback summaries</a:t>
            </a:r>
            <a:r>
              <a:rPr lang="en">
                <a:solidFill>
                  <a:srgbClr val="0E0E29"/>
                </a:solidFill>
                <a:latin typeface="DM Sans"/>
                <a:ea typeface="DM Sans"/>
                <a:cs typeface="DM Sans"/>
                <a:sym typeface="DM Sans"/>
              </a:rPr>
              <a:t> for all review directions (peer, self, upward) </a:t>
            </a:r>
            <a:endParaRPr>
              <a:solidFill>
                <a:srgbClr val="0E0E29"/>
              </a:solidFill>
              <a:latin typeface="DM Sans"/>
              <a:ea typeface="DM Sans"/>
              <a:cs typeface="DM Sans"/>
              <a:sym typeface="DM Sans"/>
            </a:endParaRPr>
          </a:p>
          <a:p>
            <a:pPr indent="-298450" lvl="2" marL="1371600" rtl="0" algn="l">
              <a:lnSpc>
                <a:spcPct val="115000"/>
              </a:lnSpc>
              <a:spcBef>
                <a:spcPts val="0"/>
              </a:spcBef>
              <a:spcAft>
                <a:spcPts val="0"/>
              </a:spcAft>
              <a:buClr>
                <a:srgbClr val="0E0E29"/>
              </a:buClr>
              <a:buSzPts val="1100"/>
              <a:buFont typeface="DM Sans"/>
              <a:buChar char="■"/>
            </a:pPr>
            <a:r>
              <a:rPr b="1" lang="en">
                <a:solidFill>
                  <a:srgbClr val="0E0E29"/>
                </a:solidFill>
                <a:latin typeface="DM Sans"/>
                <a:ea typeface="DM Sans"/>
                <a:cs typeface="DM Sans"/>
                <a:sym typeface="DM Sans"/>
              </a:rPr>
              <a:t>Lattice AI Agent</a:t>
            </a:r>
            <a:r>
              <a:rPr lang="en">
                <a:solidFill>
                  <a:srgbClr val="0E0E29"/>
                </a:solidFill>
                <a:latin typeface="DM Sans"/>
                <a:ea typeface="DM Sans"/>
                <a:cs typeface="DM Sans"/>
                <a:sym typeface="DM Sans"/>
              </a:rPr>
              <a:t> </a:t>
            </a:r>
            <a:r>
              <a:rPr lang="en">
                <a:solidFill>
                  <a:schemeClr val="dk1"/>
                </a:solidFill>
                <a:latin typeface="DM Sans"/>
                <a:ea typeface="DM Sans"/>
                <a:cs typeface="DM Sans"/>
                <a:sym typeface="DM Sans"/>
              </a:rPr>
              <a:t>helps HR scale, managers lead, and employees grow—by answering questions, surfacing insights, and delivering real-time coaching</a:t>
            </a:r>
            <a:endParaRPr>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Reinforce:</a:t>
            </a:r>
            <a:endParaRPr>
              <a:solidFill>
                <a:schemeClr val="dk1"/>
              </a:solidFill>
              <a:latin typeface="DM Sans"/>
              <a:ea typeface="DM Sans"/>
              <a:cs typeface="DM Sans"/>
              <a:sym typeface="DM Sans"/>
            </a:endParaRPr>
          </a:p>
          <a:p>
            <a:pPr indent="-298450" lvl="2" marL="13716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Lattice AI is not an extra module or upsell. It's already included in Reviews, Feedback, Grow, Engagement, and soon HRIS (via the AI Agent). The “activation” isn’t buying more — it’s using what’s already there</a:t>
            </a:r>
            <a:endParaRPr>
              <a:solidFill>
                <a:schemeClr val="dk1"/>
              </a:solidFill>
              <a:latin typeface="DM Sans"/>
              <a:ea typeface="DM Sans"/>
              <a:cs typeface="DM Sans"/>
              <a:sym typeface="DM Sans"/>
            </a:endParaRPr>
          </a:p>
          <a:p>
            <a:pPr indent="-228600" lvl="0" marL="914400" rtl="0" algn="l">
              <a:lnSpc>
                <a:spcPct val="115000"/>
              </a:lnSpc>
              <a:spcBef>
                <a:spcPts val="0"/>
              </a:spcBef>
              <a:spcAft>
                <a:spcPts val="0"/>
              </a:spcAft>
              <a:buClr>
                <a:schemeClr val="dk1"/>
              </a:buClr>
              <a:buSzPts val="1100"/>
              <a:buFont typeface="Arial"/>
              <a:buNone/>
            </a:pPr>
            <a:r>
              <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DM Sans"/>
                <a:ea typeface="DM Sans"/>
                <a:cs typeface="DM Sans"/>
                <a:sym typeface="DM Sans"/>
              </a:rPr>
              <a:t>AI Reduces the Friction of Using Lattice</a:t>
            </a:r>
            <a:endParaRPr b="1">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“AI helps people get value from Lattice without having to become power users. It shortens the distance between logging in and doing something meaningful.”</a:t>
            </a:r>
            <a:endParaRPr>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Real-world example:</a:t>
            </a:r>
            <a:endParaRPr>
              <a:solidFill>
                <a:schemeClr val="dk1"/>
              </a:solidFill>
              <a:latin typeface="DM Sans"/>
              <a:ea typeface="DM Sans"/>
              <a:cs typeface="DM Sans"/>
              <a:sym typeface="DM Sans"/>
            </a:endParaRPr>
          </a:p>
          <a:p>
            <a:pPr indent="-298450" lvl="0" marL="13716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In Reviews, AI summarizes peer/self/upward feedback so managers can write better, faster reviews — even if they’re not confident writers.</a:t>
            </a:r>
            <a:endParaRPr>
              <a:solidFill>
                <a:schemeClr val="dk1"/>
              </a:solidFill>
              <a:latin typeface="DM Sans"/>
              <a:ea typeface="DM Sans"/>
              <a:cs typeface="DM Sans"/>
              <a:sym typeface="DM Sans"/>
            </a:endParaRPr>
          </a:p>
          <a:p>
            <a:pPr indent="-298450" lvl="0" marL="13716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In Engagement, AI pulls top themes and sentiment trends to help HR get answers fast — without manually coding open comments.</a:t>
            </a:r>
            <a:endParaRPr>
              <a:solidFill>
                <a:schemeClr val="dk1"/>
              </a:solidFill>
              <a:latin typeface="DM Sans"/>
              <a:ea typeface="DM Sans"/>
              <a:cs typeface="DM Sans"/>
              <a:sym typeface="DM Sans"/>
            </a:endParaRPr>
          </a:p>
          <a:p>
            <a:pPr indent="-228600" lvl="0" marL="914400" rtl="0" algn="l">
              <a:lnSpc>
                <a:spcPct val="115000"/>
              </a:lnSpc>
              <a:spcBef>
                <a:spcPts val="0"/>
              </a:spcBef>
              <a:spcAft>
                <a:spcPts val="0"/>
              </a:spcAft>
              <a:buClr>
                <a:schemeClr val="dk1"/>
              </a:buClr>
              <a:buSzPts val="1100"/>
              <a:buFont typeface="Arial"/>
              <a:buNone/>
            </a:pPr>
            <a:r>
              <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DM Sans"/>
                <a:ea typeface="DM Sans"/>
                <a:cs typeface="DM Sans"/>
                <a:sym typeface="DM Sans"/>
              </a:rPr>
              <a:t>AI Makes Adoption Easier for Everyone — Especially Managers</a:t>
            </a:r>
            <a:endParaRPr b="1">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“If you’ve struggled with manager adoption in the past, AI is your unlock. It makes things faster, clearer, and more actionable — especially for first-time or reluctant managers.”</a:t>
            </a:r>
            <a:endParaRPr>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Real-world example:</a:t>
            </a:r>
            <a:endParaRPr>
              <a:solidFill>
                <a:schemeClr val="dk1"/>
              </a:solidFill>
              <a:latin typeface="DM Sans"/>
              <a:ea typeface="DM Sans"/>
              <a:cs typeface="DM Sans"/>
              <a:sym typeface="DM Sans"/>
            </a:endParaRPr>
          </a:p>
          <a:p>
            <a:pPr indent="-298450" lvl="0" marL="13716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In Grow, AI recommends development areas based on past reviews so employees don’t start with a blank page when building an IDP.</a:t>
            </a:r>
            <a:endParaRPr>
              <a:solidFill>
                <a:schemeClr val="dk1"/>
              </a:solidFill>
              <a:latin typeface="DM Sans"/>
              <a:ea typeface="DM Sans"/>
              <a:cs typeface="DM Sans"/>
              <a:sym typeface="DM Sans"/>
            </a:endParaRPr>
          </a:p>
          <a:p>
            <a:pPr indent="-298450" lvl="0" marL="13716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In Feedback and Updates, Writing Assist turns ideas into clear, actionable comments — reducing “blank page syndrome.”</a:t>
            </a:r>
            <a:endParaRPr>
              <a:solidFill>
                <a:schemeClr val="dk1"/>
              </a:solidFill>
              <a:latin typeface="DM Sans"/>
              <a:ea typeface="DM Sans"/>
              <a:cs typeface="DM Sans"/>
              <a:sym typeface="DM Sans"/>
            </a:endParaRPr>
          </a:p>
          <a:p>
            <a:pPr indent="-228600" lvl="0" marL="914400" rtl="0" algn="l">
              <a:lnSpc>
                <a:spcPct val="115000"/>
              </a:lnSpc>
              <a:spcBef>
                <a:spcPts val="0"/>
              </a:spcBef>
              <a:spcAft>
                <a:spcPts val="0"/>
              </a:spcAft>
              <a:buClr>
                <a:schemeClr val="dk1"/>
              </a:buClr>
              <a:buSzPts val="1100"/>
              <a:buFont typeface="Arial"/>
              <a:buNone/>
            </a:pPr>
            <a:r>
              <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DM Sans"/>
                <a:ea typeface="DM Sans"/>
                <a:cs typeface="DM Sans"/>
                <a:sym typeface="DM Sans"/>
              </a:rPr>
              <a:t>Activation = Better Results, Not Just More Features</a:t>
            </a:r>
            <a:endParaRPr b="1">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“The most successful Lattice customers are the ones using AI to drive action — not just to run a system. It’s how you go from filling out reviews to actually driving performance.”</a:t>
            </a:r>
            <a:endParaRPr>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Reinforce:</a:t>
            </a:r>
            <a:endParaRPr>
              <a:solidFill>
                <a:schemeClr val="dk1"/>
              </a:solidFill>
              <a:latin typeface="DM Sans"/>
              <a:ea typeface="DM Sans"/>
              <a:cs typeface="DM Sans"/>
              <a:sym typeface="DM Sans"/>
            </a:endParaRPr>
          </a:p>
          <a:p>
            <a:pPr indent="-298450" lvl="0" marL="13716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Customers using Feedback summaries + Engagement AI see more feedback go up and survey insights actioned faster.</a:t>
            </a:r>
            <a:endParaRPr>
              <a:solidFill>
                <a:schemeClr val="dk1"/>
              </a:solidFill>
              <a:latin typeface="DM Sans"/>
              <a:ea typeface="DM Sans"/>
              <a:cs typeface="DM Sans"/>
              <a:sym typeface="DM Sans"/>
            </a:endParaRPr>
          </a:p>
          <a:p>
            <a:pPr indent="-298450" lvl="0" marL="1371600" rtl="0" algn="l">
              <a:lnSpc>
                <a:spcPct val="115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Grow adoption increases when AI recommends IDP actions based on feedback.</a:t>
            </a:r>
            <a:endParaRPr>
              <a:solidFill>
                <a:schemeClr val="dk1"/>
              </a:solidFill>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6adcc4ce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6adcc4ce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DM Sans"/>
              <a:ea typeface="DM Sans"/>
              <a:cs typeface="DM Sans"/>
              <a:sym typeface="DM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6adcc4ce3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6adcc4ce3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2.jp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TITLE_1">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18" cy="5143501"/>
          </a:xfrm>
          <a:prstGeom prst="rect">
            <a:avLst/>
          </a:prstGeom>
          <a:noFill/>
          <a:ln>
            <a:noFill/>
          </a:ln>
        </p:spPr>
      </p:pic>
      <p:sp>
        <p:nvSpPr>
          <p:cNvPr id="52" name="Google Shape;52;p13"/>
          <p:cNvSpPr txBox="1"/>
          <p:nvPr>
            <p:ph type="title"/>
          </p:nvPr>
        </p:nvSpPr>
        <p:spPr>
          <a:xfrm>
            <a:off x="253725" y="1463550"/>
            <a:ext cx="7168500" cy="1641300"/>
          </a:xfrm>
          <a:prstGeom prst="rect">
            <a:avLst/>
          </a:prstGeom>
        </p:spPr>
        <p:txBody>
          <a:bodyPr anchorCtr="0" anchor="t" bIns="91425" lIns="91425" spcFirstLastPara="1" rIns="91425" wrap="square" tIns="91425">
            <a:noAutofit/>
          </a:bodyPr>
          <a:lstStyle>
            <a:lvl1pPr lvl="0">
              <a:spcBef>
                <a:spcPts val="0"/>
              </a:spcBef>
              <a:spcAft>
                <a:spcPts val="0"/>
              </a:spcAft>
              <a:buSzPts val="4800"/>
              <a:buFont typeface="DM Sans"/>
              <a:buNone/>
              <a:defRPr b="1" sz="4800">
                <a:latin typeface="DM Sans"/>
                <a:ea typeface="DM Sans"/>
                <a:cs typeface="DM Sans"/>
                <a:sym typeface="DM Sans"/>
              </a:defRPr>
            </a:lvl1pPr>
            <a:lvl2pPr lvl="1">
              <a:spcBef>
                <a:spcPts val="0"/>
              </a:spcBef>
              <a:spcAft>
                <a:spcPts val="0"/>
              </a:spcAft>
              <a:buSzPts val="4800"/>
              <a:buFont typeface="DM Sans"/>
              <a:buNone/>
              <a:defRPr b="1" sz="4800">
                <a:latin typeface="DM Sans"/>
                <a:ea typeface="DM Sans"/>
                <a:cs typeface="DM Sans"/>
                <a:sym typeface="DM Sans"/>
              </a:defRPr>
            </a:lvl2pPr>
            <a:lvl3pPr lvl="2">
              <a:spcBef>
                <a:spcPts val="0"/>
              </a:spcBef>
              <a:spcAft>
                <a:spcPts val="0"/>
              </a:spcAft>
              <a:buSzPts val="4800"/>
              <a:buFont typeface="DM Sans"/>
              <a:buNone/>
              <a:defRPr b="1" sz="4800">
                <a:latin typeface="DM Sans"/>
                <a:ea typeface="DM Sans"/>
                <a:cs typeface="DM Sans"/>
                <a:sym typeface="DM Sans"/>
              </a:defRPr>
            </a:lvl3pPr>
            <a:lvl4pPr lvl="3">
              <a:spcBef>
                <a:spcPts val="0"/>
              </a:spcBef>
              <a:spcAft>
                <a:spcPts val="0"/>
              </a:spcAft>
              <a:buSzPts val="4800"/>
              <a:buFont typeface="DM Sans"/>
              <a:buNone/>
              <a:defRPr b="1" sz="4800">
                <a:latin typeface="DM Sans"/>
                <a:ea typeface="DM Sans"/>
                <a:cs typeface="DM Sans"/>
                <a:sym typeface="DM Sans"/>
              </a:defRPr>
            </a:lvl4pPr>
            <a:lvl5pPr lvl="4">
              <a:spcBef>
                <a:spcPts val="0"/>
              </a:spcBef>
              <a:spcAft>
                <a:spcPts val="0"/>
              </a:spcAft>
              <a:buSzPts val="4800"/>
              <a:buFont typeface="DM Sans"/>
              <a:buNone/>
              <a:defRPr b="1" sz="4800">
                <a:latin typeface="DM Sans"/>
                <a:ea typeface="DM Sans"/>
                <a:cs typeface="DM Sans"/>
                <a:sym typeface="DM Sans"/>
              </a:defRPr>
            </a:lvl5pPr>
            <a:lvl6pPr lvl="5">
              <a:spcBef>
                <a:spcPts val="0"/>
              </a:spcBef>
              <a:spcAft>
                <a:spcPts val="0"/>
              </a:spcAft>
              <a:buSzPts val="4800"/>
              <a:buFont typeface="DM Sans"/>
              <a:buNone/>
              <a:defRPr b="1" sz="4800">
                <a:latin typeface="DM Sans"/>
                <a:ea typeface="DM Sans"/>
                <a:cs typeface="DM Sans"/>
                <a:sym typeface="DM Sans"/>
              </a:defRPr>
            </a:lvl6pPr>
            <a:lvl7pPr lvl="6">
              <a:spcBef>
                <a:spcPts val="0"/>
              </a:spcBef>
              <a:spcAft>
                <a:spcPts val="0"/>
              </a:spcAft>
              <a:buSzPts val="4800"/>
              <a:buFont typeface="DM Sans"/>
              <a:buNone/>
              <a:defRPr b="1" sz="4800">
                <a:latin typeface="DM Sans"/>
                <a:ea typeface="DM Sans"/>
                <a:cs typeface="DM Sans"/>
                <a:sym typeface="DM Sans"/>
              </a:defRPr>
            </a:lvl7pPr>
            <a:lvl8pPr lvl="7">
              <a:spcBef>
                <a:spcPts val="0"/>
              </a:spcBef>
              <a:spcAft>
                <a:spcPts val="0"/>
              </a:spcAft>
              <a:buSzPts val="4800"/>
              <a:buFont typeface="DM Sans"/>
              <a:buNone/>
              <a:defRPr b="1" sz="4800">
                <a:latin typeface="DM Sans"/>
                <a:ea typeface="DM Sans"/>
                <a:cs typeface="DM Sans"/>
                <a:sym typeface="DM Sans"/>
              </a:defRPr>
            </a:lvl8pPr>
            <a:lvl9pPr lvl="8">
              <a:spcBef>
                <a:spcPts val="0"/>
              </a:spcBef>
              <a:spcAft>
                <a:spcPts val="0"/>
              </a:spcAft>
              <a:buSzPts val="4800"/>
              <a:buFont typeface="DM Sans"/>
              <a:buNone/>
              <a:defRPr b="1" sz="4800">
                <a:latin typeface="DM Sans"/>
                <a:ea typeface="DM Sans"/>
                <a:cs typeface="DM Sans"/>
                <a:sym typeface="DM Sans"/>
              </a:defRPr>
            </a:lvl9pPr>
          </a:lstStyle>
          <a:p/>
        </p:txBody>
      </p:sp>
      <p:sp>
        <p:nvSpPr>
          <p:cNvPr id="53" name="Google Shape;53;p13"/>
          <p:cNvSpPr txBox="1"/>
          <p:nvPr>
            <p:ph idx="1" type="subTitle"/>
          </p:nvPr>
        </p:nvSpPr>
        <p:spPr>
          <a:xfrm>
            <a:off x="249508" y="3044452"/>
            <a:ext cx="5913300" cy="8421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2800"/>
              <a:buFont typeface="DM Sans"/>
              <a:buNone/>
              <a:defRPr sz="2800">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3"/>
          <p:cNvSpPr txBox="1"/>
          <p:nvPr>
            <p:ph idx="2" type="subTitle"/>
          </p:nvPr>
        </p:nvSpPr>
        <p:spPr>
          <a:xfrm>
            <a:off x="249500" y="1253876"/>
            <a:ext cx="5913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200"/>
              <a:buFont typeface="DM Sans"/>
              <a:buNone/>
              <a:defRPr b="1" sz="1200">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3"/>
          <p:cNvSpPr txBox="1"/>
          <p:nvPr>
            <p:ph idx="3" type="subTitle"/>
          </p:nvPr>
        </p:nvSpPr>
        <p:spPr>
          <a:xfrm>
            <a:off x="249500" y="4147476"/>
            <a:ext cx="5913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000"/>
              <a:buFont typeface="DM Sans Medium"/>
              <a:buNone/>
              <a:defRPr sz="1000">
                <a:solidFill>
                  <a:srgbClr val="0E0E29"/>
                </a:solidFill>
                <a:latin typeface="DM Sans Medium"/>
                <a:ea typeface="DM Sans Medium"/>
                <a:cs typeface="DM Sans Medium"/>
                <a:sym typeface="DM Sa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6" name="Google Shape;56;p13"/>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l content, Image container">
  <p:cSld name="TITLE_AND_TWO_COLUMNS_1">
    <p:spTree>
      <p:nvGrpSpPr>
        <p:cNvPr id="57" name="Shape 57"/>
        <p:cNvGrpSpPr/>
        <p:nvPr/>
      </p:nvGrpSpPr>
      <p:grpSpPr>
        <a:xfrm>
          <a:off x="0" y="0"/>
          <a:ext cx="0" cy="0"/>
          <a:chOff x="0" y="0"/>
          <a:chExt cx="0" cy="0"/>
        </a:xfrm>
      </p:grpSpPr>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nvSpPr>
        <p:spPr>
          <a:xfrm>
            <a:off x="253725" y="613525"/>
            <a:ext cx="6545400" cy="887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3010">
                <a:latin typeface="DM Sans"/>
                <a:ea typeface="DM Sans"/>
                <a:cs typeface="DM Sans"/>
                <a:sym typeface="DM Sans"/>
              </a:rPr>
              <a:t>General content,</a:t>
            </a:r>
            <a:endParaRPr b="1" sz="3010">
              <a:latin typeface="DM Sans"/>
              <a:ea typeface="DM Sans"/>
              <a:cs typeface="DM Sans"/>
              <a:sym typeface="DM Sans"/>
            </a:endParaRPr>
          </a:p>
          <a:p>
            <a:pPr indent="0" lvl="0" marL="0" rtl="0" algn="l">
              <a:lnSpc>
                <a:spcPct val="90000"/>
              </a:lnSpc>
              <a:spcBef>
                <a:spcPts val="0"/>
              </a:spcBef>
              <a:spcAft>
                <a:spcPts val="0"/>
              </a:spcAft>
              <a:buNone/>
            </a:pPr>
            <a:r>
              <a:rPr b="1" lang="en" sz="3010">
                <a:latin typeface="DM Sans"/>
                <a:ea typeface="DM Sans"/>
                <a:cs typeface="DM Sans"/>
                <a:sym typeface="DM Sans"/>
              </a:rPr>
              <a:t>headline</a:t>
            </a:r>
            <a:endParaRPr b="1" sz="3010">
              <a:latin typeface="DM Sans"/>
              <a:ea typeface="DM Sans"/>
              <a:cs typeface="DM Sans"/>
              <a:sym typeface="DM Sans"/>
            </a:endParaRPr>
          </a:p>
        </p:txBody>
      </p:sp>
      <p:sp>
        <p:nvSpPr>
          <p:cNvPr id="60" name="Google Shape;60;p14"/>
          <p:cNvSpPr txBox="1"/>
          <p:nvPr/>
        </p:nvSpPr>
        <p:spPr>
          <a:xfrm>
            <a:off x="253717" y="326116"/>
            <a:ext cx="6545400" cy="2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10">
                <a:solidFill>
                  <a:srgbClr val="0E0E29"/>
                </a:solidFill>
                <a:latin typeface="DM Sans"/>
                <a:ea typeface="DM Sans"/>
                <a:cs typeface="DM Sans"/>
                <a:sym typeface="DM Sans"/>
              </a:rPr>
              <a:t>OPTIONAL EYEBROW TEXT</a:t>
            </a:r>
            <a:endParaRPr b="1" sz="1210">
              <a:solidFill>
                <a:srgbClr val="0E0E29"/>
              </a:solidFill>
              <a:latin typeface="DM Sans"/>
              <a:ea typeface="DM Sans"/>
              <a:cs typeface="DM Sans"/>
              <a:sym typeface="DM Sans"/>
            </a:endParaRPr>
          </a:p>
        </p:txBody>
      </p:sp>
      <p:sp>
        <p:nvSpPr>
          <p:cNvPr id="61" name="Google Shape;61;p14"/>
          <p:cNvSpPr txBox="1"/>
          <p:nvPr/>
        </p:nvSpPr>
        <p:spPr>
          <a:xfrm>
            <a:off x="308725" y="1941275"/>
            <a:ext cx="4187100" cy="217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10">
                <a:solidFill>
                  <a:srgbClr val="0E0E29"/>
                </a:solidFill>
                <a:latin typeface="DM Sans"/>
                <a:ea typeface="DM Sans"/>
                <a:cs typeface="DM Sans"/>
                <a:sym typeface="DM Sans"/>
              </a:rPr>
              <a:t>Title of section.</a:t>
            </a:r>
            <a:endParaRPr b="1" sz="1810">
              <a:solidFill>
                <a:srgbClr val="0E0E29"/>
              </a:solidFill>
              <a:latin typeface="DM Sans"/>
              <a:ea typeface="DM Sans"/>
              <a:cs typeface="DM Sans"/>
              <a:sym typeface="DM Sans"/>
            </a:endParaRPr>
          </a:p>
          <a:p>
            <a:pPr indent="0" lvl="0" marL="0" rtl="0" algn="l">
              <a:lnSpc>
                <a:spcPct val="115000"/>
              </a:lnSpc>
              <a:spcBef>
                <a:spcPts val="0"/>
              </a:spcBef>
              <a:spcAft>
                <a:spcPts val="0"/>
              </a:spcAft>
              <a:buNone/>
            </a:pPr>
            <a:r>
              <a:rPr lang="en">
                <a:solidFill>
                  <a:srgbClr val="0E0E29"/>
                </a:solidFill>
                <a:latin typeface="DM Sans Medium"/>
                <a:ea typeface="DM Sans Medium"/>
                <a:cs typeface="DM Sans Medium"/>
                <a:sym typeface="DM Sans Medium"/>
              </a:rPr>
              <a:t>Surveys give HR leaders valuable and actionable insights to help build a stronger company culture.</a:t>
            </a:r>
            <a:endParaRPr>
              <a:solidFill>
                <a:srgbClr val="0E0E29"/>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a:solidFill>
                <a:srgbClr val="0E0E29"/>
              </a:solidFill>
              <a:latin typeface="DM Sans Medium"/>
              <a:ea typeface="DM Sans Medium"/>
              <a:cs typeface="DM Sans Medium"/>
              <a:sym typeface="DM Sans Medium"/>
            </a:endParaRPr>
          </a:p>
          <a:p>
            <a:pPr indent="-203200" lvl="0" marL="228600" rtl="0" algn="l">
              <a:lnSpc>
                <a:spcPct val="115000"/>
              </a:lnSpc>
              <a:spcBef>
                <a:spcPts val="0"/>
              </a:spcBef>
              <a:spcAft>
                <a:spcPts val="0"/>
              </a:spcAft>
              <a:buClr>
                <a:srgbClr val="16B8A2"/>
              </a:buClr>
              <a:buSzPts val="1400"/>
              <a:buFont typeface="DM Sans Medium"/>
              <a:buChar char="●"/>
            </a:pPr>
            <a:r>
              <a:rPr lang="en">
                <a:solidFill>
                  <a:srgbClr val="0E0E29"/>
                </a:solidFill>
                <a:latin typeface="DM Sans Medium"/>
                <a:ea typeface="DM Sans Medium"/>
                <a:cs typeface="DM Sans Medium"/>
                <a:sym typeface="DM Sans Medium"/>
              </a:rPr>
              <a:t>Bulleted list one</a:t>
            </a:r>
            <a:endParaRPr>
              <a:solidFill>
                <a:srgbClr val="0E0E29"/>
              </a:solidFill>
              <a:latin typeface="DM Sans Medium"/>
              <a:ea typeface="DM Sans Medium"/>
              <a:cs typeface="DM Sans Medium"/>
              <a:sym typeface="DM Sans Medium"/>
            </a:endParaRPr>
          </a:p>
          <a:p>
            <a:pPr indent="-203200" lvl="0" marL="228600" rtl="0" algn="l">
              <a:lnSpc>
                <a:spcPct val="115000"/>
              </a:lnSpc>
              <a:spcBef>
                <a:spcPts val="0"/>
              </a:spcBef>
              <a:spcAft>
                <a:spcPts val="0"/>
              </a:spcAft>
              <a:buClr>
                <a:srgbClr val="16B8A2"/>
              </a:buClr>
              <a:buSzPts val="1400"/>
              <a:buFont typeface="DM Sans Medium"/>
              <a:buChar char="●"/>
            </a:pPr>
            <a:r>
              <a:rPr lang="en">
                <a:solidFill>
                  <a:srgbClr val="0E0E29"/>
                </a:solidFill>
                <a:latin typeface="DM Sans Medium"/>
                <a:ea typeface="DM Sans Medium"/>
                <a:cs typeface="DM Sans Medium"/>
                <a:sym typeface="DM Sans Medium"/>
              </a:rPr>
              <a:t>Bulleted list two</a:t>
            </a:r>
            <a:endParaRPr>
              <a:solidFill>
                <a:srgbClr val="0E0E29"/>
              </a:solidFill>
              <a:latin typeface="DM Sans Medium"/>
              <a:ea typeface="DM Sans Medium"/>
              <a:cs typeface="DM Sans Medium"/>
              <a:sym typeface="DM Sans Medium"/>
            </a:endParaRPr>
          </a:p>
          <a:p>
            <a:pPr indent="0" lvl="0" marL="0" rtl="0" algn="l">
              <a:lnSpc>
                <a:spcPct val="150000"/>
              </a:lnSpc>
              <a:spcBef>
                <a:spcPts val="0"/>
              </a:spcBef>
              <a:spcAft>
                <a:spcPts val="0"/>
              </a:spcAft>
              <a:buNone/>
            </a:pPr>
            <a:r>
              <a:t/>
            </a:r>
            <a:endParaRPr b="1" sz="1810">
              <a:solidFill>
                <a:srgbClr val="0E0E29"/>
              </a:solidFill>
              <a:latin typeface="DM Sans"/>
              <a:ea typeface="DM Sans"/>
              <a:cs typeface="DM Sans"/>
              <a:sym typeface="DM Sans"/>
            </a:endParaRPr>
          </a:p>
        </p:txBody>
      </p:sp>
      <p:pic>
        <p:nvPicPr>
          <p:cNvPr id="62" name="Google Shape;62;p14"/>
          <p:cNvPicPr preferRelativeResize="0"/>
          <p:nvPr/>
        </p:nvPicPr>
        <p:blipFill rotWithShape="1">
          <a:blip r:embed="rId2">
            <a:alphaModFix/>
          </a:blip>
          <a:srcRect b="0" l="0" r="0" t="0"/>
          <a:stretch/>
        </p:blipFill>
        <p:spPr>
          <a:xfrm>
            <a:off x="0" y="0"/>
            <a:ext cx="9143997" cy="514350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1">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b="0" l="0" r="0" t="0"/>
          <a:stretch/>
        </p:blipFill>
        <p:spPr>
          <a:xfrm>
            <a:off x="-1" y="5"/>
            <a:ext cx="9144003" cy="5143490"/>
          </a:xfrm>
          <a:prstGeom prst="rect">
            <a:avLst/>
          </a:prstGeom>
          <a:noFill/>
          <a:ln>
            <a:noFill/>
          </a:ln>
        </p:spPr>
      </p:pic>
      <p:pic>
        <p:nvPicPr>
          <p:cNvPr id="65" name="Google Shape;65;p15"/>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p:cSld name="CUSTOM_4_1">
    <p:spTree>
      <p:nvGrpSpPr>
        <p:cNvPr id="66"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b="0" l="0" r="0" t="0"/>
          <a:stretch/>
        </p:blipFill>
        <p:spPr>
          <a:xfrm>
            <a:off x="0" y="0"/>
            <a:ext cx="9144003" cy="5143490"/>
          </a:xfrm>
          <a:prstGeom prst="rect">
            <a:avLst/>
          </a:prstGeom>
          <a:noFill/>
          <a:ln>
            <a:noFill/>
          </a:ln>
        </p:spPr>
      </p:pic>
      <p:pic>
        <p:nvPicPr>
          <p:cNvPr id="68" name="Google Shape;68;p16"/>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
        <p:nvSpPr>
          <p:cNvPr id="69" name="Google Shape;69;p16"/>
          <p:cNvSpPr txBox="1"/>
          <p:nvPr>
            <p:ph type="title"/>
          </p:nvPr>
        </p:nvSpPr>
        <p:spPr>
          <a:xfrm>
            <a:off x="255581" y="605042"/>
            <a:ext cx="7054500" cy="10542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3000"/>
              <a:buFont typeface="DM Sans"/>
              <a:buNone/>
              <a:defRPr b="1" sz="3000">
                <a:solidFill>
                  <a:srgbClr val="0E0E29"/>
                </a:solidFill>
                <a:latin typeface="DM Sans"/>
                <a:ea typeface="DM Sans"/>
                <a:cs typeface="DM Sans"/>
                <a:sym typeface="DM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0" name="Google Shape;70;p16"/>
          <p:cNvSpPr txBox="1"/>
          <p:nvPr>
            <p:ph idx="1" type="subTitle"/>
          </p:nvPr>
        </p:nvSpPr>
        <p:spPr>
          <a:xfrm>
            <a:off x="254600" y="339625"/>
            <a:ext cx="7054500" cy="3936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rgbClr val="0E0E29"/>
              </a:buClr>
              <a:buSzPts val="1200"/>
              <a:buFont typeface="DM Sans"/>
              <a:buNone/>
              <a:defRPr b="1" sz="1200">
                <a:solidFill>
                  <a:srgbClr val="0E0E29"/>
                </a:solidFill>
                <a:latin typeface="DM Sans"/>
                <a:ea typeface="DM Sans"/>
                <a:cs typeface="DM Sans"/>
                <a:sym typeface="DM Sans"/>
              </a:defRPr>
            </a:lvl1pPr>
            <a:lvl2pPr lvl="1">
              <a:lnSpc>
                <a:spcPct val="90000"/>
              </a:lnSpc>
              <a:spcBef>
                <a:spcPts val="0"/>
              </a:spcBef>
              <a:spcAft>
                <a:spcPts val="0"/>
              </a:spcAft>
              <a:buClr>
                <a:srgbClr val="0E0E29"/>
              </a:buClr>
              <a:buSzPts val="1400"/>
              <a:buNone/>
              <a:defRPr>
                <a:solidFill>
                  <a:srgbClr val="0E0E29"/>
                </a:solidFill>
              </a:defRPr>
            </a:lvl2pPr>
            <a:lvl3pPr lvl="2">
              <a:lnSpc>
                <a:spcPct val="90000"/>
              </a:lnSpc>
              <a:spcBef>
                <a:spcPts val="0"/>
              </a:spcBef>
              <a:spcAft>
                <a:spcPts val="0"/>
              </a:spcAft>
              <a:buClr>
                <a:srgbClr val="0E0E29"/>
              </a:buClr>
              <a:buSzPts val="1400"/>
              <a:buNone/>
              <a:defRPr>
                <a:solidFill>
                  <a:srgbClr val="0E0E29"/>
                </a:solidFill>
              </a:defRPr>
            </a:lvl3pPr>
            <a:lvl4pPr lvl="3">
              <a:lnSpc>
                <a:spcPct val="90000"/>
              </a:lnSpc>
              <a:spcBef>
                <a:spcPts val="0"/>
              </a:spcBef>
              <a:spcAft>
                <a:spcPts val="0"/>
              </a:spcAft>
              <a:buClr>
                <a:srgbClr val="0E0E29"/>
              </a:buClr>
              <a:buSzPts val="1400"/>
              <a:buNone/>
              <a:defRPr>
                <a:solidFill>
                  <a:srgbClr val="0E0E29"/>
                </a:solidFill>
              </a:defRPr>
            </a:lvl4pPr>
            <a:lvl5pPr lvl="4">
              <a:lnSpc>
                <a:spcPct val="90000"/>
              </a:lnSpc>
              <a:spcBef>
                <a:spcPts val="0"/>
              </a:spcBef>
              <a:spcAft>
                <a:spcPts val="0"/>
              </a:spcAft>
              <a:buClr>
                <a:srgbClr val="0E0E29"/>
              </a:buClr>
              <a:buSzPts val="1400"/>
              <a:buNone/>
              <a:defRPr>
                <a:solidFill>
                  <a:srgbClr val="0E0E29"/>
                </a:solidFill>
              </a:defRPr>
            </a:lvl5pPr>
            <a:lvl6pPr lvl="5">
              <a:lnSpc>
                <a:spcPct val="90000"/>
              </a:lnSpc>
              <a:spcBef>
                <a:spcPts val="0"/>
              </a:spcBef>
              <a:spcAft>
                <a:spcPts val="0"/>
              </a:spcAft>
              <a:buClr>
                <a:srgbClr val="0E0E29"/>
              </a:buClr>
              <a:buSzPts val="1400"/>
              <a:buNone/>
              <a:defRPr>
                <a:solidFill>
                  <a:srgbClr val="0E0E29"/>
                </a:solidFill>
              </a:defRPr>
            </a:lvl6pPr>
            <a:lvl7pPr lvl="6">
              <a:lnSpc>
                <a:spcPct val="90000"/>
              </a:lnSpc>
              <a:spcBef>
                <a:spcPts val="0"/>
              </a:spcBef>
              <a:spcAft>
                <a:spcPts val="0"/>
              </a:spcAft>
              <a:buClr>
                <a:srgbClr val="0E0E29"/>
              </a:buClr>
              <a:buSzPts val="1400"/>
              <a:buNone/>
              <a:defRPr>
                <a:solidFill>
                  <a:srgbClr val="0E0E29"/>
                </a:solidFill>
              </a:defRPr>
            </a:lvl7pPr>
            <a:lvl8pPr lvl="7">
              <a:lnSpc>
                <a:spcPct val="90000"/>
              </a:lnSpc>
              <a:spcBef>
                <a:spcPts val="0"/>
              </a:spcBef>
              <a:spcAft>
                <a:spcPts val="0"/>
              </a:spcAft>
              <a:buClr>
                <a:srgbClr val="0E0E29"/>
              </a:buClr>
              <a:buSzPts val="1400"/>
              <a:buNone/>
              <a:defRPr>
                <a:solidFill>
                  <a:srgbClr val="0E0E29"/>
                </a:solidFill>
              </a:defRPr>
            </a:lvl8pPr>
            <a:lvl9pPr lvl="8">
              <a:lnSpc>
                <a:spcPct val="90000"/>
              </a:lnSpc>
              <a:spcBef>
                <a:spcPts val="0"/>
              </a:spcBef>
              <a:spcAft>
                <a:spcPts val="0"/>
              </a:spcAft>
              <a:buClr>
                <a:srgbClr val="0E0E29"/>
              </a:buClr>
              <a:buSzPts val="1400"/>
              <a:buNone/>
              <a:defRPr>
                <a:solidFill>
                  <a:srgbClr val="0E0E29"/>
                </a:solidFill>
              </a:defRPr>
            </a:lvl9pPr>
          </a:lstStyle>
          <a:p/>
        </p:txBody>
      </p:sp>
      <p:sp>
        <p:nvSpPr>
          <p:cNvPr id="71" name="Google Shape;71;p16"/>
          <p:cNvSpPr txBox="1"/>
          <p:nvPr>
            <p:ph idx="2" type="body"/>
          </p:nvPr>
        </p:nvSpPr>
        <p:spPr>
          <a:xfrm>
            <a:off x="328900" y="1804050"/>
            <a:ext cx="4066500" cy="2506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E0E29"/>
              </a:buClr>
              <a:buSzPts val="1800"/>
              <a:buFont typeface="DM Sans Medium"/>
              <a:buChar char="●"/>
              <a:defRPr>
                <a:solidFill>
                  <a:srgbClr val="0E0E29"/>
                </a:solidFill>
                <a:latin typeface="DM Sans Medium"/>
                <a:ea typeface="DM Sans Medium"/>
                <a:cs typeface="DM Sans Medium"/>
                <a:sym typeface="DM Sans Medium"/>
              </a:defRPr>
            </a:lvl1pPr>
            <a:lvl2pPr indent="-317500" lvl="1" marL="914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2pPr>
            <a:lvl3pPr indent="-317500" lvl="2" marL="1371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3pPr>
            <a:lvl4pPr indent="-317500" lvl="3" marL="1828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4pPr>
            <a:lvl5pPr indent="-317500" lvl="4" marL="22860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5pPr>
            <a:lvl6pPr indent="-317500" lvl="5" marL="27432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6pPr>
            <a:lvl7pPr indent="-317500" lvl="6" marL="3200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7pPr>
            <a:lvl8pPr indent="-317500" lvl="7" marL="3657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8pPr>
            <a:lvl9pPr indent="-317500" lvl="8" marL="4114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9pPr>
          </a:lstStyle>
          <a:p/>
        </p:txBody>
      </p:sp>
      <p:sp>
        <p:nvSpPr>
          <p:cNvPr id="72" name="Google Shape;72;p16"/>
          <p:cNvSpPr txBox="1"/>
          <p:nvPr>
            <p:ph idx="3" type="body"/>
          </p:nvPr>
        </p:nvSpPr>
        <p:spPr>
          <a:xfrm>
            <a:off x="4568775" y="1804050"/>
            <a:ext cx="4066500" cy="2506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E0E29"/>
              </a:buClr>
              <a:buSzPts val="1800"/>
              <a:buFont typeface="DM Sans Medium"/>
              <a:buChar char="●"/>
              <a:defRPr>
                <a:solidFill>
                  <a:srgbClr val="0E0E29"/>
                </a:solidFill>
                <a:latin typeface="DM Sans Medium"/>
                <a:ea typeface="DM Sans Medium"/>
                <a:cs typeface="DM Sans Medium"/>
                <a:sym typeface="DM Sans Medium"/>
              </a:defRPr>
            </a:lvl1pPr>
            <a:lvl2pPr indent="-317500" lvl="1" marL="914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2pPr>
            <a:lvl3pPr indent="-317500" lvl="2" marL="1371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3pPr>
            <a:lvl4pPr indent="-317500" lvl="3" marL="1828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4pPr>
            <a:lvl5pPr indent="-317500" lvl="4" marL="22860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5pPr>
            <a:lvl6pPr indent="-317500" lvl="5" marL="27432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6pPr>
            <a:lvl7pPr indent="-317500" lvl="6" marL="3200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7pPr>
            <a:lvl8pPr indent="-317500" lvl="7" marL="3657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8pPr>
            <a:lvl9pPr indent="-317500" lvl="8" marL="4114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p:cSld name="CUSTOM_2">
    <p:bg>
      <p:bgPr>
        <a:solidFill>
          <a:srgbClr val="046663"/>
        </a:solidFill>
      </p:bgPr>
    </p:bg>
    <p:spTree>
      <p:nvGrpSpPr>
        <p:cNvPr id="73" name="Shape 73"/>
        <p:cNvGrpSpPr/>
        <p:nvPr/>
      </p:nvGrpSpPr>
      <p:grpSpPr>
        <a:xfrm>
          <a:off x="0" y="0"/>
          <a:ext cx="0" cy="0"/>
          <a:chOff x="0" y="0"/>
          <a:chExt cx="0" cy="0"/>
        </a:xfrm>
      </p:grpSpPr>
      <p:pic>
        <p:nvPicPr>
          <p:cNvPr id="74" name="Google Shape;74;p17"/>
          <p:cNvPicPr preferRelativeResize="0"/>
          <p:nvPr/>
        </p:nvPicPr>
        <p:blipFill>
          <a:blip r:embed="rId2">
            <a:alphaModFix/>
          </a:blip>
          <a:stretch>
            <a:fillRect/>
          </a:stretch>
        </p:blipFill>
        <p:spPr>
          <a:xfrm>
            <a:off x="337125" y="1111200"/>
            <a:ext cx="1593651" cy="37550"/>
          </a:xfrm>
          <a:prstGeom prst="rect">
            <a:avLst/>
          </a:prstGeom>
          <a:noFill/>
          <a:ln>
            <a:noFill/>
          </a:ln>
        </p:spPr>
      </p:pic>
      <p:sp>
        <p:nvSpPr>
          <p:cNvPr id="75" name="Google Shape;75;p17"/>
          <p:cNvSpPr txBox="1"/>
          <p:nvPr>
            <p:ph type="title"/>
          </p:nvPr>
        </p:nvSpPr>
        <p:spPr>
          <a:xfrm>
            <a:off x="253725" y="1732675"/>
            <a:ext cx="5721300" cy="1254300"/>
          </a:xfrm>
          <a:prstGeom prst="rect">
            <a:avLst/>
          </a:prstGeom>
        </p:spPr>
        <p:txBody>
          <a:bodyPr anchorCtr="0" anchor="t" bIns="91425" lIns="91425" spcFirstLastPara="1" rIns="91425" wrap="square" tIns="91425">
            <a:noAutofit/>
          </a:bodyPr>
          <a:lstStyle>
            <a:lvl1pPr lvl="0">
              <a:lnSpc>
                <a:spcPct val="91000"/>
              </a:lnSpc>
              <a:spcBef>
                <a:spcPts val="0"/>
              </a:spcBef>
              <a:spcAft>
                <a:spcPts val="0"/>
              </a:spcAft>
              <a:buClr>
                <a:srgbClr val="FFFFFF"/>
              </a:buClr>
              <a:buSzPts val="4000"/>
              <a:buFont typeface="DM Sans"/>
              <a:buNone/>
              <a:defRPr b="1" sz="4000">
                <a:solidFill>
                  <a:srgbClr val="FFFFFF"/>
                </a:solidFill>
                <a:latin typeface="DM Sans"/>
                <a:ea typeface="DM Sans"/>
                <a:cs typeface="DM Sans"/>
                <a:sym typeface="DM Sans"/>
              </a:defRPr>
            </a:lvl1pPr>
            <a:lvl2pPr lvl="1">
              <a:spcBef>
                <a:spcPts val="0"/>
              </a:spcBef>
              <a:spcAft>
                <a:spcPts val="0"/>
              </a:spcAft>
              <a:buClr>
                <a:srgbClr val="FFFFFF"/>
              </a:buClr>
              <a:buSzPts val="4800"/>
              <a:buFont typeface="DM Sans"/>
              <a:buNone/>
              <a:defRPr b="1" sz="4800">
                <a:solidFill>
                  <a:srgbClr val="FFFFFF"/>
                </a:solidFill>
                <a:latin typeface="DM Sans"/>
                <a:ea typeface="DM Sans"/>
                <a:cs typeface="DM Sans"/>
                <a:sym typeface="DM Sans"/>
              </a:defRPr>
            </a:lvl2pPr>
            <a:lvl3pPr lvl="2">
              <a:spcBef>
                <a:spcPts val="0"/>
              </a:spcBef>
              <a:spcAft>
                <a:spcPts val="0"/>
              </a:spcAft>
              <a:buClr>
                <a:srgbClr val="FFFFFF"/>
              </a:buClr>
              <a:buSzPts val="4800"/>
              <a:buFont typeface="DM Sans"/>
              <a:buNone/>
              <a:defRPr b="1" sz="4800">
                <a:solidFill>
                  <a:srgbClr val="FFFFFF"/>
                </a:solidFill>
                <a:latin typeface="DM Sans"/>
                <a:ea typeface="DM Sans"/>
                <a:cs typeface="DM Sans"/>
                <a:sym typeface="DM Sans"/>
              </a:defRPr>
            </a:lvl3pPr>
            <a:lvl4pPr lvl="3">
              <a:spcBef>
                <a:spcPts val="0"/>
              </a:spcBef>
              <a:spcAft>
                <a:spcPts val="0"/>
              </a:spcAft>
              <a:buClr>
                <a:srgbClr val="FFFFFF"/>
              </a:buClr>
              <a:buSzPts val="4800"/>
              <a:buFont typeface="DM Sans"/>
              <a:buNone/>
              <a:defRPr b="1" sz="4800">
                <a:solidFill>
                  <a:srgbClr val="FFFFFF"/>
                </a:solidFill>
                <a:latin typeface="DM Sans"/>
                <a:ea typeface="DM Sans"/>
                <a:cs typeface="DM Sans"/>
                <a:sym typeface="DM Sans"/>
              </a:defRPr>
            </a:lvl4pPr>
            <a:lvl5pPr lvl="4">
              <a:spcBef>
                <a:spcPts val="0"/>
              </a:spcBef>
              <a:spcAft>
                <a:spcPts val="0"/>
              </a:spcAft>
              <a:buClr>
                <a:srgbClr val="FFFFFF"/>
              </a:buClr>
              <a:buSzPts val="4800"/>
              <a:buFont typeface="DM Sans"/>
              <a:buNone/>
              <a:defRPr b="1" sz="4800">
                <a:solidFill>
                  <a:srgbClr val="FFFFFF"/>
                </a:solidFill>
                <a:latin typeface="DM Sans"/>
                <a:ea typeface="DM Sans"/>
                <a:cs typeface="DM Sans"/>
                <a:sym typeface="DM Sans"/>
              </a:defRPr>
            </a:lvl5pPr>
            <a:lvl6pPr lvl="5">
              <a:spcBef>
                <a:spcPts val="0"/>
              </a:spcBef>
              <a:spcAft>
                <a:spcPts val="0"/>
              </a:spcAft>
              <a:buClr>
                <a:srgbClr val="FFFFFF"/>
              </a:buClr>
              <a:buSzPts val="4800"/>
              <a:buFont typeface="DM Sans"/>
              <a:buNone/>
              <a:defRPr b="1" sz="4800">
                <a:solidFill>
                  <a:srgbClr val="FFFFFF"/>
                </a:solidFill>
                <a:latin typeface="DM Sans"/>
                <a:ea typeface="DM Sans"/>
                <a:cs typeface="DM Sans"/>
                <a:sym typeface="DM Sans"/>
              </a:defRPr>
            </a:lvl6pPr>
            <a:lvl7pPr lvl="6">
              <a:spcBef>
                <a:spcPts val="0"/>
              </a:spcBef>
              <a:spcAft>
                <a:spcPts val="0"/>
              </a:spcAft>
              <a:buClr>
                <a:srgbClr val="FFFFFF"/>
              </a:buClr>
              <a:buSzPts val="4800"/>
              <a:buFont typeface="DM Sans"/>
              <a:buNone/>
              <a:defRPr b="1" sz="4800">
                <a:solidFill>
                  <a:srgbClr val="FFFFFF"/>
                </a:solidFill>
                <a:latin typeface="DM Sans"/>
                <a:ea typeface="DM Sans"/>
                <a:cs typeface="DM Sans"/>
                <a:sym typeface="DM Sans"/>
              </a:defRPr>
            </a:lvl7pPr>
            <a:lvl8pPr lvl="7">
              <a:spcBef>
                <a:spcPts val="0"/>
              </a:spcBef>
              <a:spcAft>
                <a:spcPts val="0"/>
              </a:spcAft>
              <a:buClr>
                <a:srgbClr val="FFFFFF"/>
              </a:buClr>
              <a:buSzPts val="4800"/>
              <a:buFont typeface="DM Sans"/>
              <a:buNone/>
              <a:defRPr b="1" sz="4800">
                <a:solidFill>
                  <a:srgbClr val="FFFFFF"/>
                </a:solidFill>
                <a:latin typeface="DM Sans"/>
                <a:ea typeface="DM Sans"/>
                <a:cs typeface="DM Sans"/>
                <a:sym typeface="DM Sans"/>
              </a:defRPr>
            </a:lvl8pPr>
            <a:lvl9pPr lvl="8">
              <a:spcBef>
                <a:spcPts val="0"/>
              </a:spcBef>
              <a:spcAft>
                <a:spcPts val="0"/>
              </a:spcAft>
              <a:buClr>
                <a:srgbClr val="FFFFFF"/>
              </a:buClr>
              <a:buSzPts val="4800"/>
              <a:buFont typeface="DM Sans"/>
              <a:buNone/>
              <a:defRPr b="1" sz="4800">
                <a:solidFill>
                  <a:srgbClr val="FFFFFF"/>
                </a:solidFill>
                <a:latin typeface="DM Sans"/>
                <a:ea typeface="DM Sans"/>
                <a:cs typeface="DM Sans"/>
                <a:sym typeface="DM Sans"/>
              </a:defRPr>
            </a:lvl9pPr>
          </a:lstStyle>
          <a:p/>
        </p:txBody>
      </p:sp>
      <p:sp>
        <p:nvSpPr>
          <p:cNvPr id="76" name="Google Shape;76;p17"/>
          <p:cNvSpPr txBox="1"/>
          <p:nvPr>
            <p:ph idx="1" type="subTitle"/>
          </p:nvPr>
        </p:nvSpPr>
        <p:spPr>
          <a:xfrm>
            <a:off x="254606" y="2881857"/>
            <a:ext cx="5913300" cy="8421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2800"/>
              <a:buFont typeface="DM Sans"/>
              <a:buNone/>
              <a:defRPr sz="2800">
                <a:solidFill>
                  <a:srgbClr val="FFFFFF"/>
                </a:solidFill>
                <a:latin typeface="DM Sans"/>
                <a:ea typeface="DM Sans"/>
                <a:cs typeface="DM Sans"/>
                <a:sym typeface="DM Sans"/>
              </a:defRPr>
            </a:lvl1pPr>
            <a:lvl2pPr lvl="1">
              <a:spcBef>
                <a:spcPts val="0"/>
              </a:spcBef>
              <a:spcAft>
                <a:spcPts val="0"/>
              </a:spcAft>
              <a:buClr>
                <a:srgbClr val="FFFFFF"/>
              </a:buClr>
              <a:buSzPts val="1400"/>
              <a:buNone/>
              <a:defRPr>
                <a:solidFill>
                  <a:srgbClr val="FFFFFF"/>
                </a:solidFill>
              </a:defRPr>
            </a:lvl2pPr>
            <a:lvl3pPr lvl="2">
              <a:spcBef>
                <a:spcPts val="0"/>
              </a:spcBef>
              <a:spcAft>
                <a:spcPts val="0"/>
              </a:spcAft>
              <a:buClr>
                <a:srgbClr val="FFFFFF"/>
              </a:buClr>
              <a:buSzPts val="1400"/>
              <a:buNone/>
              <a:defRPr>
                <a:solidFill>
                  <a:srgbClr val="FFFFFF"/>
                </a:solidFill>
              </a:defRPr>
            </a:lvl3pPr>
            <a:lvl4pPr lvl="3">
              <a:spcBef>
                <a:spcPts val="0"/>
              </a:spcBef>
              <a:spcAft>
                <a:spcPts val="0"/>
              </a:spcAft>
              <a:buClr>
                <a:srgbClr val="FFFFFF"/>
              </a:buClr>
              <a:buSzPts val="1400"/>
              <a:buNone/>
              <a:defRPr>
                <a:solidFill>
                  <a:srgbClr val="FFFFFF"/>
                </a:solidFill>
              </a:defRPr>
            </a:lvl4pPr>
            <a:lvl5pPr lvl="4">
              <a:spcBef>
                <a:spcPts val="0"/>
              </a:spcBef>
              <a:spcAft>
                <a:spcPts val="0"/>
              </a:spcAft>
              <a:buClr>
                <a:srgbClr val="FFFFFF"/>
              </a:buClr>
              <a:buSzPts val="1400"/>
              <a:buNone/>
              <a:defRPr>
                <a:solidFill>
                  <a:srgbClr val="FFFFFF"/>
                </a:solidFill>
              </a:defRPr>
            </a:lvl5pPr>
            <a:lvl6pPr lvl="5">
              <a:spcBef>
                <a:spcPts val="0"/>
              </a:spcBef>
              <a:spcAft>
                <a:spcPts val="0"/>
              </a:spcAft>
              <a:buClr>
                <a:srgbClr val="FFFFFF"/>
              </a:buClr>
              <a:buSzPts val="1400"/>
              <a:buNone/>
              <a:defRPr>
                <a:solidFill>
                  <a:srgbClr val="FFFFFF"/>
                </a:solidFill>
              </a:defRPr>
            </a:lvl6pPr>
            <a:lvl7pPr lvl="6">
              <a:spcBef>
                <a:spcPts val="0"/>
              </a:spcBef>
              <a:spcAft>
                <a:spcPts val="0"/>
              </a:spcAft>
              <a:buClr>
                <a:srgbClr val="FFFFFF"/>
              </a:buClr>
              <a:buSzPts val="1400"/>
              <a:buNone/>
              <a:defRPr>
                <a:solidFill>
                  <a:srgbClr val="FFFFFF"/>
                </a:solidFill>
              </a:defRPr>
            </a:lvl7pPr>
            <a:lvl8pPr lvl="7">
              <a:spcBef>
                <a:spcPts val="0"/>
              </a:spcBef>
              <a:spcAft>
                <a:spcPts val="0"/>
              </a:spcAft>
              <a:buClr>
                <a:srgbClr val="FFFFFF"/>
              </a:buClr>
              <a:buSzPts val="1400"/>
              <a:buNone/>
              <a:defRPr>
                <a:solidFill>
                  <a:srgbClr val="FFFFFF"/>
                </a:solidFill>
              </a:defRPr>
            </a:lvl8pPr>
            <a:lvl9pPr lvl="8">
              <a:spcBef>
                <a:spcPts val="0"/>
              </a:spcBef>
              <a:spcAft>
                <a:spcPts val="0"/>
              </a:spcAft>
              <a:buClr>
                <a:srgbClr val="FFFFFF"/>
              </a:buClr>
              <a:buSzPts val="1400"/>
              <a:buNone/>
              <a:defRPr>
                <a:solidFill>
                  <a:srgbClr val="FFFFFF"/>
                </a:solidFill>
              </a:defRPr>
            </a:lvl9pPr>
          </a:lstStyle>
          <a:p/>
        </p:txBody>
      </p:sp>
      <p:sp>
        <p:nvSpPr>
          <p:cNvPr id="77" name="Google Shape;77;p17"/>
          <p:cNvSpPr txBox="1"/>
          <p:nvPr>
            <p:ph idx="2" type="subTitle"/>
          </p:nvPr>
        </p:nvSpPr>
        <p:spPr>
          <a:xfrm>
            <a:off x="254598" y="1416472"/>
            <a:ext cx="5913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1200"/>
              <a:buFont typeface="DM Sans"/>
              <a:buNone/>
              <a:defRPr b="1" sz="1200">
                <a:solidFill>
                  <a:srgbClr val="FFFFFF"/>
                </a:solidFill>
                <a:latin typeface="DM Sans"/>
                <a:ea typeface="DM Sans"/>
                <a:cs typeface="DM Sans"/>
                <a:sym typeface="DM Sans"/>
              </a:defRPr>
            </a:lvl1pPr>
            <a:lvl2pPr lvl="1">
              <a:spcBef>
                <a:spcPts val="0"/>
              </a:spcBef>
              <a:spcAft>
                <a:spcPts val="0"/>
              </a:spcAft>
              <a:buClr>
                <a:srgbClr val="FFFFFF"/>
              </a:buClr>
              <a:buSzPts val="1400"/>
              <a:buNone/>
              <a:defRPr>
                <a:solidFill>
                  <a:srgbClr val="FFFFFF"/>
                </a:solidFill>
              </a:defRPr>
            </a:lvl2pPr>
            <a:lvl3pPr lvl="2">
              <a:spcBef>
                <a:spcPts val="0"/>
              </a:spcBef>
              <a:spcAft>
                <a:spcPts val="0"/>
              </a:spcAft>
              <a:buClr>
                <a:srgbClr val="FFFFFF"/>
              </a:buClr>
              <a:buSzPts val="1400"/>
              <a:buNone/>
              <a:defRPr>
                <a:solidFill>
                  <a:srgbClr val="FFFFFF"/>
                </a:solidFill>
              </a:defRPr>
            </a:lvl3pPr>
            <a:lvl4pPr lvl="3">
              <a:spcBef>
                <a:spcPts val="0"/>
              </a:spcBef>
              <a:spcAft>
                <a:spcPts val="0"/>
              </a:spcAft>
              <a:buClr>
                <a:srgbClr val="FFFFFF"/>
              </a:buClr>
              <a:buSzPts val="1400"/>
              <a:buNone/>
              <a:defRPr>
                <a:solidFill>
                  <a:srgbClr val="FFFFFF"/>
                </a:solidFill>
              </a:defRPr>
            </a:lvl4pPr>
            <a:lvl5pPr lvl="4">
              <a:spcBef>
                <a:spcPts val="0"/>
              </a:spcBef>
              <a:spcAft>
                <a:spcPts val="0"/>
              </a:spcAft>
              <a:buClr>
                <a:srgbClr val="FFFFFF"/>
              </a:buClr>
              <a:buSzPts val="1400"/>
              <a:buNone/>
              <a:defRPr>
                <a:solidFill>
                  <a:srgbClr val="FFFFFF"/>
                </a:solidFill>
              </a:defRPr>
            </a:lvl5pPr>
            <a:lvl6pPr lvl="5">
              <a:spcBef>
                <a:spcPts val="0"/>
              </a:spcBef>
              <a:spcAft>
                <a:spcPts val="0"/>
              </a:spcAft>
              <a:buClr>
                <a:srgbClr val="FFFFFF"/>
              </a:buClr>
              <a:buSzPts val="1400"/>
              <a:buNone/>
              <a:defRPr>
                <a:solidFill>
                  <a:srgbClr val="FFFFFF"/>
                </a:solidFill>
              </a:defRPr>
            </a:lvl6pPr>
            <a:lvl7pPr lvl="6">
              <a:spcBef>
                <a:spcPts val="0"/>
              </a:spcBef>
              <a:spcAft>
                <a:spcPts val="0"/>
              </a:spcAft>
              <a:buClr>
                <a:srgbClr val="FFFFFF"/>
              </a:buClr>
              <a:buSzPts val="1400"/>
              <a:buNone/>
              <a:defRPr>
                <a:solidFill>
                  <a:srgbClr val="FFFFFF"/>
                </a:solidFill>
              </a:defRPr>
            </a:lvl7pPr>
            <a:lvl8pPr lvl="7">
              <a:spcBef>
                <a:spcPts val="0"/>
              </a:spcBef>
              <a:spcAft>
                <a:spcPts val="0"/>
              </a:spcAft>
              <a:buClr>
                <a:srgbClr val="FFFFFF"/>
              </a:buClr>
              <a:buSzPts val="1400"/>
              <a:buNone/>
              <a:defRPr>
                <a:solidFill>
                  <a:srgbClr val="FFFFFF"/>
                </a:solidFill>
              </a:defRPr>
            </a:lvl8pPr>
            <a:lvl9pPr lvl="8">
              <a:spcBef>
                <a:spcPts val="0"/>
              </a:spcBef>
              <a:spcAft>
                <a:spcPts val="0"/>
              </a:spcAft>
              <a:buClr>
                <a:srgbClr val="FFFFFF"/>
              </a:buClr>
              <a:buSzPts val="1400"/>
              <a:buNone/>
              <a:defRPr>
                <a:solidFill>
                  <a:srgbClr val="FFFFFF"/>
                </a:solidFill>
              </a:defRPr>
            </a:lvl9pPr>
          </a:lstStyle>
          <a:p/>
        </p:txBody>
      </p:sp>
      <p:sp>
        <p:nvSpPr>
          <p:cNvPr id="78" name="Google Shape;78;p17"/>
          <p:cNvSpPr/>
          <p:nvPr/>
        </p:nvSpPr>
        <p:spPr>
          <a:xfrm>
            <a:off x="279025" y="4552075"/>
            <a:ext cx="526200" cy="393600"/>
          </a:xfrm>
          <a:prstGeom prst="rect">
            <a:avLst/>
          </a:prstGeom>
          <a:solidFill>
            <a:srgbClr val="0466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17"/>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2 page">
  <p:cSld name="CUSTOM_4_2">
    <p:spTree>
      <p:nvGrpSpPr>
        <p:cNvPr id="80" name="Shape 80"/>
        <p:cNvGrpSpPr/>
        <p:nvPr/>
      </p:nvGrpSpPr>
      <p:grpSpPr>
        <a:xfrm>
          <a:off x="0" y="0"/>
          <a:ext cx="0" cy="0"/>
          <a:chOff x="0" y="0"/>
          <a:chExt cx="0" cy="0"/>
        </a:xfrm>
      </p:grpSpPr>
      <p:pic>
        <p:nvPicPr>
          <p:cNvPr id="81" name="Google Shape;81;p18"/>
          <p:cNvPicPr preferRelativeResize="0"/>
          <p:nvPr/>
        </p:nvPicPr>
        <p:blipFill rotWithShape="1">
          <a:blip r:embed="rId2">
            <a:alphaModFix/>
          </a:blip>
          <a:srcRect b="0" l="0" r="0" t="0"/>
          <a:stretch/>
        </p:blipFill>
        <p:spPr>
          <a:xfrm>
            <a:off x="0" y="0"/>
            <a:ext cx="9144003" cy="5143490"/>
          </a:xfrm>
          <a:prstGeom prst="rect">
            <a:avLst/>
          </a:prstGeom>
          <a:noFill/>
          <a:ln>
            <a:noFill/>
          </a:ln>
        </p:spPr>
      </p:pic>
      <p:pic>
        <p:nvPicPr>
          <p:cNvPr id="82" name="Google Shape;82;p18"/>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
        <p:nvSpPr>
          <p:cNvPr id="83" name="Google Shape;83;p18"/>
          <p:cNvSpPr txBox="1"/>
          <p:nvPr>
            <p:ph type="title"/>
          </p:nvPr>
        </p:nvSpPr>
        <p:spPr>
          <a:xfrm>
            <a:off x="255581" y="605042"/>
            <a:ext cx="7054500" cy="10542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3000"/>
              <a:buFont typeface="DM Sans"/>
              <a:buNone/>
              <a:defRPr b="1" sz="3000">
                <a:solidFill>
                  <a:srgbClr val="0E0E29"/>
                </a:solidFill>
                <a:latin typeface="DM Sans"/>
                <a:ea typeface="DM Sans"/>
                <a:cs typeface="DM Sans"/>
                <a:sym typeface="DM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4" name="Google Shape;84;p18"/>
          <p:cNvSpPr txBox="1"/>
          <p:nvPr>
            <p:ph idx="1" type="subTitle"/>
          </p:nvPr>
        </p:nvSpPr>
        <p:spPr>
          <a:xfrm>
            <a:off x="254600" y="339625"/>
            <a:ext cx="7054500" cy="3936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rgbClr val="0E0E29"/>
              </a:buClr>
              <a:buSzPts val="1200"/>
              <a:buFont typeface="DM Sans"/>
              <a:buNone/>
              <a:defRPr b="1" sz="1200">
                <a:solidFill>
                  <a:srgbClr val="0E0E29"/>
                </a:solidFill>
                <a:latin typeface="DM Sans"/>
                <a:ea typeface="DM Sans"/>
                <a:cs typeface="DM Sans"/>
                <a:sym typeface="DM Sans"/>
              </a:defRPr>
            </a:lvl1pPr>
            <a:lvl2pPr lvl="1">
              <a:lnSpc>
                <a:spcPct val="90000"/>
              </a:lnSpc>
              <a:spcBef>
                <a:spcPts val="0"/>
              </a:spcBef>
              <a:spcAft>
                <a:spcPts val="0"/>
              </a:spcAft>
              <a:buClr>
                <a:srgbClr val="0E0E29"/>
              </a:buClr>
              <a:buSzPts val="1400"/>
              <a:buNone/>
              <a:defRPr>
                <a:solidFill>
                  <a:srgbClr val="0E0E29"/>
                </a:solidFill>
              </a:defRPr>
            </a:lvl2pPr>
            <a:lvl3pPr lvl="2">
              <a:lnSpc>
                <a:spcPct val="90000"/>
              </a:lnSpc>
              <a:spcBef>
                <a:spcPts val="0"/>
              </a:spcBef>
              <a:spcAft>
                <a:spcPts val="0"/>
              </a:spcAft>
              <a:buClr>
                <a:srgbClr val="0E0E29"/>
              </a:buClr>
              <a:buSzPts val="1400"/>
              <a:buNone/>
              <a:defRPr>
                <a:solidFill>
                  <a:srgbClr val="0E0E29"/>
                </a:solidFill>
              </a:defRPr>
            </a:lvl3pPr>
            <a:lvl4pPr lvl="3">
              <a:lnSpc>
                <a:spcPct val="90000"/>
              </a:lnSpc>
              <a:spcBef>
                <a:spcPts val="0"/>
              </a:spcBef>
              <a:spcAft>
                <a:spcPts val="0"/>
              </a:spcAft>
              <a:buClr>
                <a:srgbClr val="0E0E29"/>
              </a:buClr>
              <a:buSzPts val="1400"/>
              <a:buNone/>
              <a:defRPr>
                <a:solidFill>
                  <a:srgbClr val="0E0E29"/>
                </a:solidFill>
              </a:defRPr>
            </a:lvl4pPr>
            <a:lvl5pPr lvl="4">
              <a:lnSpc>
                <a:spcPct val="90000"/>
              </a:lnSpc>
              <a:spcBef>
                <a:spcPts val="0"/>
              </a:spcBef>
              <a:spcAft>
                <a:spcPts val="0"/>
              </a:spcAft>
              <a:buClr>
                <a:srgbClr val="0E0E29"/>
              </a:buClr>
              <a:buSzPts val="1400"/>
              <a:buNone/>
              <a:defRPr>
                <a:solidFill>
                  <a:srgbClr val="0E0E29"/>
                </a:solidFill>
              </a:defRPr>
            </a:lvl5pPr>
            <a:lvl6pPr lvl="5">
              <a:lnSpc>
                <a:spcPct val="90000"/>
              </a:lnSpc>
              <a:spcBef>
                <a:spcPts val="0"/>
              </a:spcBef>
              <a:spcAft>
                <a:spcPts val="0"/>
              </a:spcAft>
              <a:buClr>
                <a:srgbClr val="0E0E29"/>
              </a:buClr>
              <a:buSzPts val="1400"/>
              <a:buNone/>
              <a:defRPr>
                <a:solidFill>
                  <a:srgbClr val="0E0E29"/>
                </a:solidFill>
              </a:defRPr>
            </a:lvl6pPr>
            <a:lvl7pPr lvl="6">
              <a:lnSpc>
                <a:spcPct val="90000"/>
              </a:lnSpc>
              <a:spcBef>
                <a:spcPts val="0"/>
              </a:spcBef>
              <a:spcAft>
                <a:spcPts val="0"/>
              </a:spcAft>
              <a:buClr>
                <a:srgbClr val="0E0E29"/>
              </a:buClr>
              <a:buSzPts val="1400"/>
              <a:buNone/>
              <a:defRPr>
                <a:solidFill>
                  <a:srgbClr val="0E0E29"/>
                </a:solidFill>
              </a:defRPr>
            </a:lvl7pPr>
            <a:lvl8pPr lvl="7">
              <a:lnSpc>
                <a:spcPct val="90000"/>
              </a:lnSpc>
              <a:spcBef>
                <a:spcPts val="0"/>
              </a:spcBef>
              <a:spcAft>
                <a:spcPts val="0"/>
              </a:spcAft>
              <a:buClr>
                <a:srgbClr val="0E0E29"/>
              </a:buClr>
              <a:buSzPts val="1400"/>
              <a:buNone/>
              <a:defRPr>
                <a:solidFill>
                  <a:srgbClr val="0E0E29"/>
                </a:solidFill>
              </a:defRPr>
            </a:lvl8pPr>
            <a:lvl9pPr lvl="8">
              <a:lnSpc>
                <a:spcPct val="90000"/>
              </a:lnSpc>
              <a:spcBef>
                <a:spcPts val="0"/>
              </a:spcBef>
              <a:spcAft>
                <a:spcPts val="0"/>
              </a:spcAft>
              <a:buClr>
                <a:srgbClr val="0E0E29"/>
              </a:buClr>
              <a:buSzPts val="1400"/>
              <a:buNone/>
              <a:defRPr>
                <a:solidFill>
                  <a:srgbClr val="0E0E29"/>
                </a:solidFill>
              </a:defRPr>
            </a:lvl9pPr>
          </a:lstStyle>
          <a:p/>
        </p:txBody>
      </p:sp>
      <p:sp>
        <p:nvSpPr>
          <p:cNvPr id="85" name="Google Shape;85;p18"/>
          <p:cNvSpPr txBox="1"/>
          <p:nvPr>
            <p:ph idx="2" type="body"/>
          </p:nvPr>
        </p:nvSpPr>
        <p:spPr>
          <a:xfrm>
            <a:off x="328903" y="1804050"/>
            <a:ext cx="4233600" cy="2506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E0E29"/>
              </a:buClr>
              <a:buSzPts val="1800"/>
              <a:buFont typeface="DM Sans Medium"/>
              <a:buChar char="●"/>
              <a:defRPr>
                <a:solidFill>
                  <a:srgbClr val="0E0E29"/>
                </a:solidFill>
                <a:latin typeface="DM Sans Medium"/>
                <a:ea typeface="DM Sans Medium"/>
                <a:cs typeface="DM Sans Medium"/>
                <a:sym typeface="DM Sans Medium"/>
              </a:defRPr>
            </a:lvl1pPr>
            <a:lvl2pPr indent="-317500" lvl="1" marL="914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2pPr>
            <a:lvl3pPr indent="-317500" lvl="2" marL="1371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3pPr>
            <a:lvl4pPr indent="-317500" lvl="3" marL="1828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4pPr>
            <a:lvl5pPr indent="-317500" lvl="4" marL="22860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5pPr>
            <a:lvl6pPr indent="-317500" lvl="5" marL="27432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6pPr>
            <a:lvl7pPr indent="-317500" lvl="6" marL="3200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7pPr>
            <a:lvl8pPr indent="-317500" lvl="7" marL="3657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8pPr>
            <a:lvl9pPr indent="-317500" lvl="8" marL="4114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large type">
  <p:cSld name="CUSTOM_8_1">
    <p:spTree>
      <p:nvGrpSpPr>
        <p:cNvPr id="86" name="Shape 86"/>
        <p:cNvGrpSpPr/>
        <p:nvPr/>
      </p:nvGrpSpPr>
      <p:grpSpPr>
        <a:xfrm>
          <a:off x="0" y="0"/>
          <a:ext cx="0" cy="0"/>
          <a:chOff x="0" y="0"/>
          <a:chExt cx="0" cy="0"/>
        </a:xfrm>
      </p:grpSpPr>
      <p:sp>
        <p:nvSpPr>
          <p:cNvPr id="87" name="Google Shape;87;p19"/>
          <p:cNvSpPr/>
          <p:nvPr/>
        </p:nvSpPr>
        <p:spPr>
          <a:xfrm>
            <a:off x="-33475" y="-18425"/>
            <a:ext cx="9222000" cy="5218800"/>
          </a:xfrm>
          <a:prstGeom prst="rect">
            <a:avLst/>
          </a:prstGeom>
          <a:solidFill>
            <a:srgbClr val="023B3D"/>
          </a:solidFill>
          <a:ln cap="flat" cmpd="sng" w="9525">
            <a:solidFill>
              <a:srgbClr val="16B8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9"/>
          <p:cNvPicPr preferRelativeResize="0"/>
          <p:nvPr/>
        </p:nvPicPr>
        <p:blipFill rotWithShape="1">
          <a:blip r:embed="rId2">
            <a:alphaModFix/>
          </a:blip>
          <a:srcRect b="0" l="9" r="0" t="0"/>
          <a:stretch/>
        </p:blipFill>
        <p:spPr>
          <a:xfrm>
            <a:off x="369734" y="4676893"/>
            <a:ext cx="312250" cy="178100"/>
          </a:xfrm>
          <a:prstGeom prst="rect">
            <a:avLst/>
          </a:prstGeom>
          <a:noFill/>
          <a:ln>
            <a:noFill/>
          </a:ln>
        </p:spPr>
      </p:pic>
      <p:sp>
        <p:nvSpPr>
          <p:cNvPr id="89" name="Google Shape;89;p19"/>
          <p:cNvSpPr txBox="1"/>
          <p:nvPr>
            <p:ph type="title"/>
          </p:nvPr>
        </p:nvSpPr>
        <p:spPr>
          <a:xfrm>
            <a:off x="246075" y="1309400"/>
            <a:ext cx="8199300" cy="1610700"/>
          </a:xfrm>
          <a:prstGeom prst="rect">
            <a:avLst/>
          </a:prstGeom>
        </p:spPr>
        <p:txBody>
          <a:bodyPr anchorCtr="0" anchor="t" bIns="91425" lIns="91425" spcFirstLastPara="1" rIns="91425" wrap="square" tIns="91425">
            <a:normAutofit/>
          </a:bodyPr>
          <a:lstStyle>
            <a:lvl1pPr lvl="0">
              <a:spcBef>
                <a:spcPts val="0"/>
              </a:spcBef>
              <a:spcAft>
                <a:spcPts val="0"/>
              </a:spcAft>
              <a:buClr>
                <a:srgbClr val="FFFFFF"/>
              </a:buClr>
              <a:buSzPts val="4900"/>
              <a:buFont typeface="DM Sans"/>
              <a:buNone/>
              <a:defRPr b="1" sz="4900">
                <a:solidFill>
                  <a:srgbClr val="FFFFFF"/>
                </a:solidFill>
                <a:latin typeface="DM Sans"/>
                <a:ea typeface="DM Sans"/>
                <a:cs typeface="DM Sans"/>
                <a:sym typeface="DM Sans"/>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p:txBody>
      </p:sp>
      <p:sp>
        <p:nvSpPr>
          <p:cNvPr id="90" name="Google Shape;90;p19"/>
          <p:cNvSpPr txBox="1"/>
          <p:nvPr>
            <p:ph idx="2" type="title"/>
          </p:nvPr>
        </p:nvSpPr>
        <p:spPr>
          <a:xfrm>
            <a:off x="246075" y="710000"/>
            <a:ext cx="1624200" cy="599400"/>
          </a:xfrm>
          <a:prstGeom prst="rect">
            <a:avLst/>
          </a:prstGeom>
        </p:spPr>
        <p:txBody>
          <a:bodyPr anchorCtr="0" anchor="t" bIns="91425" lIns="91425" spcFirstLastPara="1" rIns="91425" wrap="square" tIns="91425">
            <a:spAutoFit/>
          </a:bodyPr>
          <a:lstStyle>
            <a:lvl1pPr lvl="0">
              <a:spcBef>
                <a:spcPts val="0"/>
              </a:spcBef>
              <a:spcAft>
                <a:spcPts val="0"/>
              </a:spcAft>
              <a:buClr>
                <a:srgbClr val="FFFFFF"/>
              </a:buClr>
              <a:buSzPts val="4400"/>
              <a:buFont typeface="DM Sans"/>
              <a:buNone/>
              <a:defRPr b="1" sz="4400">
                <a:solidFill>
                  <a:srgbClr val="FFFFFF"/>
                </a:solidFill>
                <a:latin typeface="DM Sans"/>
                <a:ea typeface="DM Sans"/>
                <a:cs typeface="DM Sans"/>
                <a:sym typeface="DM Sans"/>
              </a:defRPr>
            </a:lvl1pPr>
            <a:lvl2pPr lvl="1">
              <a:spcBef>
                <a:spcPts val="0"/>
              </a:spcBef>
              <a:spcAft>
                <a:spcPts val="0"/>
              </a:spcAft>
              <a:buClr>
                <a:srgbClr val="FFFFFF"/>
              </a:buClr>
              <a:buSzPts val="4400"/>
              <a:buNone/>
              <a:defRPr sz="4400">
                <a:solidFill>
                  <a:srgbClr val="FFFFFF"/>
                </a:solidFill>
              </a:defRPr>
            </a:lvl2pPr>
            <a:lvl3pPr lvl="2">
              <a:spcBef>
                <a:spcPts val="0"/>
              </a:spcBef>
              <a:spcAft>
                <a:spcPts val="0"/>
              </a:spcAft>
              <a:buClr>
                <a:srgbClr val="FFFFFF"/>
              </a:buClr>
              <a:buSzPts val="4400"/>
              <a:buNone/>
              <a:defRPr sz="4400">
                <a:solidFill>
                  <a:srgbClr val="FFFFFF"/>
                </a:solidFill>
              </a:defRPr>
            </a:lvl3pPr>
            <a:lvl4pPr lvl="3">
              <a:spcBef>
                <a:spcPts val="0"/>
              </a:spcBef>
              <a:spcAft>
                <a:spcPts val="0"/>
              </a:spcAft>
              <a:buClr>
                <a:srgbClr val="FFFFFF"/>
              </a:buClr>
              <a:buSzPts val="4400"/>
              <a:buNone/>
              <a:defRPr sz="4400">
                <a:solidFill>
                  <a:srgbClr val="FFFFFF"/>
                </a:solidFill>
              </a:defRPr>
            </a:lvl4pPr>
            <a:lvl5pPr lvl="4">
              <a:spcBef>
                <a:spcPts val="0"/>
              </a:spcBef>
              <a:spcAft>
                <a:spcPts val="0"/>
              </a:spcAft>
              <a:buClr>
                <a:srgbClr val="FFFFFF"/>
              </a:buClr>
              <a:buSzPts val="4400"/>
              <a:buNone/>
              <a:defRPr sz="4400">
                <a:solidFill>
                  <a:srgbClr val="FFFFFF"/>
                </a:solidFill>
              </a:defRPr>
            </a:lvl5pPr>
            <a:lvl6pPr lvl="5">
              <a:spcBef>
                <a:spcPts val="0"/>
              </a:spcBef>
              <a:spcAft>
                <a:spcPts val="0"/>
              </a:spcAft>
              <a:buClr>
                <a:srgbClr val="FFFFFF"/>
              </a:buClr>
              <a:buSzPts val="4400"/>
              <a:buNone/>
              <a:defRPr sz="4400">
                <a:solidFill>
                  <a:srgbClr val="FFFFFF"/>
                </a:solidFill>
              </a:defRPr>
            </a:lvl6pPr>
            <a:lvl7pPr lvl="6">
              <a:spcBef>
                <a:spcPts val="0"/>
              </a:spcBef>
              <a:spcAft>
                <a:spcPts val="0"/>
              </a:spcAft>
              <a:buClr>
                <a:srgbClr val="FFFFFF"/>
              </a:buClr>
              <a:buSzPts val="4400"/>
              <a:buNone/>
              <a:defRPr sz="4400">
                <a:solidFill>
                  <a:srgbClr val="FFFFFF"/>
                </a:solidFill>
              </a:defRPr>
            </a:lvl7pPr>
            <a:lvl8pPr lvl="7">
              <a:spcBef>
                <a:spcPts val="0"/>
              </a:spcBef>
              <a:spcAft>
                <a:spcPts val="0"/>
              </a:spcAft>
              <a:buClr>
                <a:srgbClr val="FFFFFF"/>
              </a:buClr>
              <a:buSzPts val="4400"/>
              <a:buNone/>
              <a:defRPr sz="4400">
                <a:solidFill>
                  <a:srgbClr val="FFFFFF"/>
                </a:solidFill>
              </a:defRPr>
            </a:lvl8pPr>
            <a:lvl9pPr lvl="8">
              <a:spcBef>
                <a:spcPts val="0"/>
              </a:spcBef>
              <a:spcAft>
                <a:spcPts val="0"/>
              </a:spcAft>
              <a:buClr>
                <a:srgbClr val="FFFFFF"/>
              </a:buClr>
              <a:buSzPts val="4400"/>
              <a:buNone/>
              <a:defRPr sz="4400">
                <a:solidFill>
                  <a:srgbClr val="FFFFFF"/>
                </a:solidFill>
              </a:defRPr>
            </a:lvl9pPr>
          </a:lstStyle>
          <a:p/>
        </p:txBody>
      </p:sp>
      <p:sp>
        <p:nvSpPr>
          <p:cNvPr id="91" name="Google Shape;91;p19"/>
          <p:cNvSpPr txBox="1"/>
          <p:nvPr>
            <p:ph idx="3" type="title"/>
          </p:nvPr>
        </p:nvSpPr>
        <p:spPr>
          <a:xfrm>
            <a:off x="246075" y="2920100"/>
            <a:ext cx="8199300" cy="537300"/>
          </a:xfrm>
          <a:prstGeom prst="rect">
            <a:avLst/>
          </a:prstGeom>
        </p:spPr>
        <p:txBody>
          <a:bodyPr anchorCtr="0" anchor="t" bIns="91425" lIns="91425" spcFirstLastPara="1" rIns="91425" wrap="square" tIns="91425">
            <a:spAutoFit/>
          </a:bodyPr>
          <a:lstStyle>
            <a:lvl1pPr lvl="0">
              <a:spcBef>
                <a:spcPts val="0"/>
              </a:spcBef>
              <a:spcAft>
                <a:spcPts val="0"/>
              </a:spcAft>
              <a:buClr>
                <a:srgbClr val="FFFFFF"/>
              </a:buClr>
              <a:buSzPts val="2400"/>
              <a:buFont typeface="DM Sans"/>
              <a:buNone/>
              <a:defRPr sz="2400">
                <a:solidFill>
                  <a:srgbClr val="FFFFFF"/>
                </a:solidFill>
                <a:latin typeface="DM Sans"/>
                <a:ea typeface="DM Sans"/>
                <a:cs typeface="DM Sans"/>
                <a:sym typeface="DM Sans"/>
              </a:defRPr>
            </a:lvl1pPr>
            <a:lvl2pPr lvl="1">
              <a:spcBef>
                <a:spcPts val="0"/>
              </a:spcBef>
              <a:spcAft>
                <a:spcPts val="0"/>
              </a:spcAft>
              <a:buClr>
                <a:srgbClr val="FFFFFF"/>
              </a:buClr>
              <a:buSzPts val="2400"/>
              <a:buFont typeface="DM Sans"/>
              <a:buNone/>
              <a:defRPr sz="2400">
                <a:solidFill>
                  <a:srgbClr val="FFFFFF"/>
                </a:solidFill>
                <a:latin typeface="DM Sans"/>
                <a:ea typeface="DM Sans"/>
                <a:cs typeface="DM Sans"/>
                <a:sym typeface="DM Sans"/>
              </a:defRPr>
            </a:lvl2pPr>
            <a:lvl3pPr lvl="2">
              <a:spcBef>
                <a:spcPts val="0"/>
              </a:spcBef>
              <a:spcAft>
                <a:spcPts val="0"/>
              </a:spcAft>
              <a:buClr>
                <a:srgbClr val="FFFFFF"/>
              </a:buClr>
              <a:buSzPts val="2400"/>
              <a:buFont typeface="DM Sans"/>
              <a:buNone/>
              <a:defRPr sz="2400">
                <a:solidFill>
                  <a:srgbClr val="FFFFFF"/>
                </a:solidFill>
                <a:latin typeface="DM Sans"/>
                <a:ea typeface="DM Sans"/>
                <a:cs typeface="DM Sans"/>
                <a:sym typeface="DM Sans"/>
              </a:defRPr>
            </a:lvl3pPr>
            <a:lvl4pPr lvl="3">
              <a:spcBef>
                <a:spcPts val="0"/>
              </a:spcBef>
              <a:spcAft>
                <a:spcPts val="0"/>
              </a:spcAft>
              <a:buClr>
                <a:srgbClr val="FFFFFF"/>
              </a:buClr>
              <a:buSzPts val="2400"/>
              <a:buFont typeface="DM Sans"/>
              <a:buNone/>
              <a:defRPr sz="2400">
                <a:solidFill>
                  <a:srgbClr val="FFFFFF"/>
                </a:solidFill>
                <a:latin typeface="DM Sans"/>
                <a:ea typeface="DM Sans"/>
                <a:cs typeface="DM Sans"/>
                <a:sym typeface="DM Sans"/>
              </a:defRPr>
            </a:lvl4pPr>
            <a:lvl5pPr lvl="4">
              <a:spcBef>
                <a:spcPts val="0"/>
              </a:spcBef>
              <a:spcAft>
                <a:spcPts val="0"/>
              </a:spcAft>
              <a:buClr>
                <a:srgbClr val="FFFFFF"/>
              </a:buClr>
              <a:buSzPts val="2400"/>
              <a:buFont typeface="DM Sans"/>
              <a:buNone/>
              <a:defRPr sz="2400">
                <a:solidFill>
                  <a:srgbClr val="FFFFFF"/>
                </a:solidFill>
                <a:latin typeface="DM Sans"/>
                <a:ea typeface="DM Sans"/>
                <a:cs typeface="DM Sans"/>
                <a:sym typeface="DM Sans"/>
              </a:defRPr>
            </a:lvl5pPr>
            <a:lvl6pPr lvl="5">
              <a:spcBef>
                <a:spcPts val="0"/>
              </a:spcBef>
              <a:spcAft>
                <a:spcPts val="0"/>
              </a:spcAft>
              <a:buClr>
                <a:srgbClr val="FFFFFF"/>
              </a:buClr>
              <a:buSzPts val="2400"/>
              <a:buFont typeface="DM Sans"/>
              <a:buNone/>
              <a:defRPr sz="2400">
                <a:solidFill>
                  <a:srgbClr val="FFFFFF"/>
                </a:solidFill>
                <a:latin typeface="DM Sans"/>
                <a:ea typeface="DM Sans"/>
                <a:cs typeface="DM Sans"/>
                <a:sym typeface="DM Sans"/>
              </a:defRPr>
            </a:lvl6pPr>
            <a:lvl7pPr lvl="6">
              <a:spcBef>
                <a:spcPts val="0"/>
              </a:spcBef>
              <a:spcAft>
                <a:spcPts val="0"/>
              </a:spcAft>
              <a:buClr>
                <a:srgbClr val="FFFFFF"/>
              </a:buClr>
              <a:buSzPts val="2400"/>
              <a:buFont typeface="DM Sans"/>
              <a:buNone/>
              <a:defRPr sz="2400">
                <a:solidFill>
                  <a:srgbClr val="FFFFFF"/>
                </a:solidFill>
                <a:latin typeface="DM Sans"/>
                <a:ea typeface="DM Sans"/>
                <a:cs typeface="DM Sans"/>
                <a:sym typeface="DM Sans"/>
              </a:defRPr>
            </a:lvl7pPr>
            <a:lvl8pPr lvl="7">
              <a:spcBef>
                <a:spcPts val="0"/>
              </a:spcBef>
              <a:spcAft>
                <a:spcPts val="0"/>
              </a:spcAft>
              <a:buClr>
                <a:srgbClr val="FFFFFF"/>
              </a:buClr>
              <a:buSzPts val="2400"/>
              <a:buFont typeface="DM Sans"/>
              <a:buNone/>
              <a:defRPr sz="2400">
                <a:solidFill>
                  <a:srgbClr val="FFFFFF"/>
                </a:solidFill>
                <a:latin typeface="DM Sans"/>
                <a:ea typeface="DM Sans"/>
                <a:cs typeface="DM Sans"/>
                <a:sym typeface="DM Sans"/>
              </a:defRPr>
            </a:lvl8pPr>
            <a:lvl9pPr lvl="8">
              <a:spcBef>
                <a:spcPts val="0"/>
              </a:spcBef>
              <a:spcAft>
                <a:spcPts val="0"/>
              </a:spcAft>
              <a:buClr>
                <a:srgbClr val="FFFFFF"/>
              </a:buClr>
              <a:buSzPts val="2400"/>
              <a:buFont typeface="DM Sans"/>
              <a:buNone/>
              <a:defRPr sz="2400">
                <a:solidFill>
                  <a:srgbClr val="FFFFFF"/>
                </a:solidFill>
                <a:latin typeface="DM Sans"/>
                <a:ea typeface="DM Sans"/>
                <a:cs typeface="DM Sans"/>
                <a:sym typeface="DM Sa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long">
  <p:cSld name="CUSTOM_5">
    <p:spTree>
      <p:nvGrpSpPr>
        <p:cNvPr id="92" name="Shape 92"/>
        <p:cNvGrpSpPr/>
        <p:nvPr/>
      </p:nvGrpSpPr>
      <p:grpSpPr>
        <a:xfrm>
          <a:off x="0" y="0"/>
          <a:ext cx="0" cy="0"/>
          <a:chOff x="0" y="0"/>
          <a:chExt cx="0" cy="0"/>
        </a:xfrm>
      </p:grpSpPr>
      <p:pic>
        <p:nvPicPr>
          <p:cNvPr id="93" name="Google Shape;93;p20"/>
          <p:cNvPicPr preferRelativeResize="0"/>
          <p:nvPr/>
        </p:nvPicPr>
        <p:blipFill rotWithShape="1">
          <a:blip r:embed="rId2">
            <a:alphaModFix/>
          </a:blip>
          <a:srcRect b="0" l="0" r="0" t="0"/>
          <a:stretch/>
        </p:blipFill>
        <p:spPr>
          <a:xfrm>
            <a:off x="-1" y="5"/>
            <a:ext cx="9144003" cy="5143490"/>
          </a:xfrm>
          <a:prstGeom prst="rect">
            <a:avLst/>
          </a:prstGeom>
          <a:noFill/>
          <a:ln>
            <a:noFill/>
          </a:ln>
        </p:spPr>
      </p:pic>
      <p:pic>
        <p:nvPicPr>
          <p:cNvPr id="94" name="Google Shape;94;p20"/>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
        <p:nvSpPr>
          <p:cNvPr id="95" name="Google Shape;95;p20"/>
          <p:cNvSpPr txBox="1"/>
          <p:nvPr>
            <p:ph idx="1" type="subTitle"/>
          </p:nvPr>
        </p:nvSpPr>
        <p:spPr>
          <a:xfrm>
            <a:off x="965925" y="1379100"/>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400"/>
              <a:buFont typeface="DM Sans"/>
              <a:buNone/>
              <a:defRPr b="1" sz="1400">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0"/>
          <p:cNvSpPr txBox="1"/>
          <p:nvPr>
            <p:ph idx="2" type="subTitle"/>
          </p:nvPr>
        </p:nvSpPr>
        <p:spPr>
          <a:xfrm>
            <a:off x="965925" y="1661000"/>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000"/>
              <a:buFont typeface="DM Sans"/>
              <a:buNone/>
              <a:defRPr sz="1000">
                <a:solidFill>
                  <a:srgbClr val="0E0E29"/>
                </a:solidFill>
                <a:latin typeface="DM Sans"/>
                <a:ea typeface="DM Sans"/>
                <a:cs typeface="DM Sans"/>
                <a:sym typeface="DM Sans"/>
              </a:defRPr>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97" name="Google Shape;97;p20"/>
          <p:cNvSpPr txBox="1"/>
          <p:nvPr>
            <p:ph idx="3" type="subTitle"/>
          </p:nvPr>
        </p:nvSpPr>
        <p:spPr>
          <a:xfrm>
            <a:off x="965925" y="2194941"/>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400"/>
              <a:buFont typeface="DM Sans"/>
              <a:buNone/>
              <a:defRPr b="1" sz="1400">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0"/>
          <p:cNvSpPr txBox="1"/>
          <p:nvPr>
            <p:ph idx="4" type="subTitle"/>
          </p:nvPr>
        </p:nvSpPr>
        <p:spPr>
          <a:xfrm>
            <a:off x="965925" y="2476840"/>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000"/>
              <a:buFont typeface="DM Sans"/>
              <a:buNone/>
              <a:defRPr sz="1000">
                <a:solidFill>
                  <a:srgbClr val="0E0E29"/>
                </a:solidFill>
                <a:latin typeface="DM Sans"/>
                <a:ea typeface="DM Sans"/>
                <a:cs typeface="DM Sans"/>
                <a:sym typeface="DM Sans"/>
              </a:defRPr>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99" name="Google Shape;99;p20"/>
          <p:cNvSpPr txBox="1"/>
          <p:nvPr>
            <p:ph idx="5" type="subTitle"/>
          </p:nvPr>
        </p:nvSpPr>
        <p:spPr>
          <a:xfrm>
            <a:off x="965925" y="3000886"/>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400"/>
              <a:buFont typeface="DM Sans"/>
              <a:buNone/>
              <a:defRPr b="1" sz="1400">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0"/>
          <p:cNvSpPr txBox="1"/>
          <p:nvPr>
            <p:ph idx="6" type="subTitle"/>
          </p:nvPr>
        </p:nvSpPr>
        <p:spPr>
          <a:xfrm>
            <a:off x="965925" y="3282786"/>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000"/>
              <a:buFont typeface="DM Sans"/>
              <a:buNone/>
              <a:defRPr sz="1000">
                <a:solidFill>
                  <a:srgbClr val="0E0E29"/>
                </a:solidFill>
                <a:latin typeface="DM Sans"/>
                <a:ea typeface="DM Sans"/>
                <a:cs typeface="DM Sans"/>
                <a:sym typeface="DM Sans"/>
              </a:defRPr>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101" name="Google Shape;101;p20"/>
          <p:cNvSpPr txBox="1"/>
          <p:nvPr>
            <p:ph idx="7" type="subTitle"/>
          </p:nvPr>
        </p:nvSpPr>
        <p:spPr>
          <a:xfrm>
            <a:off x="965925" y="3801750"/>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400"/>
              <a:buFont typeface="DM Sans"/>
              <a:buNone/>
              <a:defRPr b="1" sz="1400">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0"/>
          <p:cNvSpPr txBox="1"/>
          <p:nvPr>
            <p:ph idx="8" type="subTitle"/>
          </p:nvPr>
        </p:nvSpPr>
        <p:spPr>
          <a:xfrm>
            <a:off x="965925" y="4083650"/>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000"/>
              <a:buFont typeface="DM Sans"/>
              <a:buNone/>
              <a:defRPr sz="1000">
                <a:solidFill>
                  <a:srgbClr val="0E0E29"/>
                </a:solidFill>
                <a:latin typeface="DM Sans"/>
                <a:ea typeface="DM Sans"/>
                <a:cs typeface="DM Sans"/>
                <a:sym typeface="DM Sans"/>
              </a:defRPr>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103" name="Google Shape;103;p20"/>
          <p:cNvSpPr txBox="1"/>
          <p:nvPr>
            <p:ph type="title"/>
          </p:nvPr>
        </p:nvSpPr>
        <p:spPr>
          <a:xfrm>
            <a:off x="255575" y="605047"/>
            <a:ext cx="7054500" cy="6357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3000"/>
              <a:buFont typeface="DM Sans"/>
              <a:buNone/>
              <a:defRPr b="1" sz="3000">
                <a:solidFill>
                  <a:srgbClr val="0E0E29"/>
                </a:solidFill>
                <a:latin typeface="DM Sans"/>
                <a:ea typeface="DM Sans"/>
                <a:cs typeface="DM Sans"/>
                <a:sym typeface="DM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20"/>
          <p:cNvSpPr txBox="1"/>
          <p:nvPr>
            <p:ph idx="9" type="subTitle"/>
          </p:nvPr>
        </p:nvSpPr>
        <p:spPr>
          <a:xfrm>
            <a:off x="254600" y="339625"/>
            <a:ext cx="7054500" cy="3936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rgbClr val="0E0E29"/>
              </a:buClr>
              <a:buSzPts val="1200"/>
              <a:buFont typeface="DM Sans"/>
              <a:buNone/>
              <a:defRPr b="1" sz="1200">
                <a:solidFill>
                  <a:srgbClr val="0E0E29"/>
                </a:solidFill>
                <a:latin typeface="DM Sans"/>
                <a:ea typeface="DM Sans"/>
                <a:cs typeface="DM Sans"/>
                <a:sym typeface="DM Sans"/>
              </a:defRPr>
            </a:lvl1pPr>
            <a:lvl2pPr lvl="1">
              <a:lnSpc>
                <a:spcPct val="90000"/>
              </a:lnSpc>
              <a:spcBef>
                <a:spcPts val="0"/>
              </a:spcBef>
              <a:spcAft>
                <a:spcPts val="0"/>
              </a:spcAft>
              <a:buClr>
                <a:srgbClr val="0E0E29"/>
              </a:buClr>
              <a:buSzPts val="1400"/>
              <a:buNone/>
              <a:defRPr>
                <a:solidFill>
                  <a:srgbClr val="0E0E29"/>
                </a:solidFill>
              </a:defRPr>
            </a:lvl2pPr>
            <a:lvl3pPr lvl="2">
              <a:lnSpc>
                <a:spcPct val="90000"/>
              </a:lnSpc>
              <a:spcBef>
                <a:spcPts val="0"/>
              </a:spcBef>
              <a:spcAft>
                <a:spcPts val="0"/>
              </a:spcAft>
              <a:buClr>
                <a:srgbClr val="0E0E29"/>
              </a:buClr>
              <a:buSzPts val="1400"/>
              <a:buNone/>
              <a:defRPr>
                <a:solidFill>
                  <a:srgbClr val="0E0E29"/>
                </a:solidFill>
              </a:defRPr>
            </a:lvl3pPr>
            <a:lvl4pPr lvl="3">
              <a:lnSpc>
                <a:spcPct val="90000"/>
              </a:lnSpc>
              <a:spcBef>
                <a:spcPts val="0"/>
              </a:spcBef>
              <a:spcAft>
                <a:spcPts val="0"/>
              </a:spcAft>
              <a:buClr>
                <a:srgbClr val="0E0E29"/>
              </a:buClr>
              <a:buSzPts val="1400"/>
              <a:buNone/>
              <a:defRPr>
                <a:solidFill>
                  <a:srgbClr val="0E0E29"/>
                </a:solidFill>
              </a:defRPr>
            </a:lvl4pPr>
            <a:lvl5pPr lvl="4">
              <a:lnSpc>
                <a:spcPct val="90000"/>
              </a:lnSpc>
              <a:spcBef>
                <a:spcPts val="0"/>
              </a:spcBef>
              <a:spcAft>
                <a:spcPts val="0"/>
              </a:spcAft>
              <a:buClr>
                <a:srgbClr val="0E0E29"/>
              </a:buClr>
              <a:buSzPts val="1400"/>
              <a:buNone/>
              <a:defRPr>
                <a:solidFill>
                  <a:srgbClr val="0E0E29"/>
                </a:solidFill>
              </a:defRPr>
            </a:lvl5pPr>
            <a:lvl6pPr lvl="5">
              <a:lnSpc>
                <a:spcPct val="90000"/>
              </a:lnSpc>
              <a:spcBef>
                <a:spcPts val="0"/>
              </a:spcBef>
              <a:spcAft>
                <a:spcPts val="0"/>
              </a:spcAft>
              <a:buClr>
                <a:srgbClr val="0E0E29"/>
              </a:buClr>
              <a:buSzPts val="1400"/>
              <a:buNone/>
              <a:defRPr>
                <a:solidFill>
                  <a:srgbClr val="0E0E29"/>
                </a:solidFill>
              </a:defRPr>
            </a:lvl6pPr>
            <a:lvl7pPr lvl="6">
              <a:lnSpc>
                <a:spcPct val="90000"/>
              </a:lnSpc>
              <a:spcBef>
                <a:spcPts val="0"/>
              </a:spcBef>
              <a:spcAft>
                <a:spcPts val="0"/>
              </a:spcAft>
              <a:buClr>
                <a:srgbClr val="0E0E29"/>
              </a:buClr>
              <a:buSzPts val="1400"/>
              <a:buNone/>
              <a:defRPr>
                <a:solidFill>
                  <a:srgbClr val="0E0E29"/>
                </a:solidFill>
              </a:defRPr>
            </a:lvl7pPr>
            <a:lvl8pPr lvl="7">
              <a:lnSpc>
                <a:spcPct val="90000"/>
              </a:lnSpc>
              <a:spcBef>
                <a:spcPts val="0"/>
              </a:spcBef>
              <a:spcAft>
                <a:spcPts val="0"/>
              </a:spcAft>
              <a:buClr>
                <a:srgbClr val="0E0E29"/>
              </a:buClr>
              <a:buSzPts val="1400"/>
              <a:buNone/>
              <a:defRPr>
                <a:solidFill>
                  <a:srgbClr val="0E0E29"/>
                </a:solidFill>
              </a:defRPr>
            </a:lvl8pPr>
            <a:lvl9pPr lvl="8">
              <a:lnSpc>
                <a:spcPct val="90000"/>
              </a:lnSpc>
              <a:spcBef>
                <a:spcPts val="0"/>
              </a:spcBef>
              <a:spcAft>
                <a:spcPts val="0"/>
              </a:spcAft>
              <a:buClr>
                <a:srgbClr val="0E0E29"/>
              </a:buClr>
              <a:buSzPts val="1400"/>
              <a:buNone/>
              <a:defRPr>
                <a:solidFill>
                  <a:srgbClr val="0E0E29"/>
                </a:solidFill>
              </a:defRPr>
            </a:lvl9pPr>
          </a:lstStyle>
          <a:p/>
        </p:txBody>
      </p:sp>
      <p:sp>
        <p:nvSpPr>
          <p:cNvPr id="105" name="Google Shape;105;p20"/>
          <p:cNvSpPr txBox="1"/>
          <p:nvPr>
            <p:ph idx="13" type="subTitle"/>
          </p:nvPr>
        </p:nvSpPr>
        <p:spPr>
          <a:xfrm>
            <a:off x="5263225" y="1379100"/>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400"/>
              <a:buFont typeface="DM Sans"/>
              <a:buNone/>
              <a:defRPr b="1" sz="1400">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0"/>
          <p:cNvSpPr txBox="1"/>
          <p:nvPr>
            <p:ph idx="14" type="subTitle"/>
          </p:nvPr>
        </p:nvSpPr>
        <p:spPr>
          <a:xfrm>
            <a:off x="5263225" y="1661000"/>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000"/>
              <a:buFont typeface="DM Sans"/>
              <a:buNone/>
              <a:defRPr sz="1000">
                <a:solidFill>
                  <a:srgbClr val="0E0E29"/>
                </a:solidFill>
                <a:latin typeface="DM Sans"/>
                <a:ea typeface="DM Sans"/>
                <a:cs typeface="DM Sans"/>
                <a:sym typeface="DM Sans"/>
              </a:defRPr>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107" name="Google Shape;107;p20"/>
          <p:cNvSpPr txBox="1"/>
          <p:nvPr>
            <p:ph idx="15" type="subTitle"/>
          </p:nvPr>
        </p:nvSpPr>
        <p:spPr>
          <a:xfrm>
            <a:off x="5263225" y="2194941"/>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400"/>
              <a:buFont typeface="DM Sans"/>
              <a:buNone/>
              <a:defRPr b="1" sz="1400">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0"/>
          <p:cNvSpPr txBox="1"/>
          <p:nvPr>
            <p:ph idx="16" type="subTitle"/>
          </p:nvPr>
        </p:nvSpPr>
        <p:spPr>
          <a:xfrm>
            <a:off x="5263225" y="2476840"/>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000"/>
              <a:buFont typeface="DM Sans"/>
              <a:buNone/>
              <a:defRPr sz="1000">
                <a:solidFill>
                  <a:srgbClr val="0E0E29"/>
                </a:solidFill>
                <a:latin typeface="DM Sans"/>
                <a:ea typeface="DM Sans"/>
                <a:cs typeface="DM Sans"/>
                <a:sym typeface="DM Sans"/>
              </a:defRPr>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109" name="Google Shape;109;p20"/>
          <p:cNvSpPr txBox="1"/>
          <p:nvPr>
            <p:ph idx="17" type="subTitle"/>
          </p:nvPr>
        </p:nvSpPr>
        <p:spPr>
          <a:xfrm>
            <a:off x="5263225" y="3000886"/>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400"/>
              <a:buFont typeface="DM Sans"/>
              <a:buNone/>
              <a:defRPr b="1" sz="1400">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0"/>
          <p:cNvSpPr txBox="1"/>
          <p:nvPr>
            <p:ph idx="18" type="subTitle"/>
          </p:nvPr>
        </p:nvSpPr>
        <p:spPr>
          <a:xfrm>
            <a:off x="5263225" y="3282786"/>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000"/>
              <a:buFont typeface="DM Sans"/>
              <a:buNone/>
              <a:defRPr sz="1000">
                <a:solidFill>
                  <a:srgbClr val="0E0E29"/>
                </a:solidFill>
                <a:latin typeface="DM Sans"/>
                <a:ea typeface="DM Sans"/>
                <a:cs typeface="DM Sans"/>
                <a:sym typeface="DM Sans"/>
              </a:defRPr>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111" name="Google Shape;111;p20"/>
          <p:cNvSpPr txBox="1"/>
          <p:nvPr>
            <p:ph idx="19" type="subTitle"/>
          </p:nvPr>
        </p:nvSpPr>
        <p:spPr>
          <a:xfrm>
            <a:off x="5263225" y="3801750"/>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400"/>
              <a:buFont typeface="DM Sans"/>
              <a:buNone/>
              <a:defRPr b="1" sz="1400">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0"/>
          <p:cNvSpPr txBox="1"/>
          <p:nvPr>
            <p:ph idx="20" type="subTitle"/>
          </p:nvPr>
        </p:nvSpPr>
        <p:spPr>
          <a:xfrm>
            <a:off x="5263225" y="4083650"/>
            <a:ext cx="30603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000"/>
              <a:buFont typeface="DM Sans"/>
              <a:buNone/>
              <a:defRPr sz="1000">
                <a:solidFill>
                  <a:srgbClr val="0E0E29"/>
                </a:solidFill>
                <a:latin typeface="DM Sans"/>
                <a:ea typeface="DM Sans"/>
                <a:cs typeface="DM Sans"/>
                <a:sym typeface="DM Sans"/>
              </a:defRPr>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_1">
  <p:cSld name="TITLE_1_1">
    <p:spTree>
      <p:nvGrpSpPr>
        <p:cNvPr id="113" name="Shape 113"/>
        <p:cNvGrpSpPr/>
        <p:nvPr/>
      </p:nvGrpSpPr>
      <p:grpSpPr>
        <a:xfrm>
          <a:off x="0" y="0"/>
          <a:ext cx="0" cy="0"/>
          <a:chOff x="0" y="0"/>
          <a:chExt cx="0" cy="0"/>
        </a:xfrm>
      </p:grpSpPr>
      <p:sp>
        <p:nvSpPr>
          <p:cNvPr id="114" name="Google Shape;114;p2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5" name="Google Shape;115;p2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6" name="Google Shape;11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3">
  <p:cSld name="CUSTOM_1_4">
    <p:spTree>
      <p:nvGrpSpPr>
        <p:cNvPr id="117" name="Shape 117"/>
        <p:cNvGrpSpPr/>
        <p:nvPr/>
      </p:nvGrpSpPr>
      <p:grpSpPr>
        <a:xfrm>
          <a:off x="0" y="0"/>
          <a:ext cx="0" cy="0"/>
          <a:chOff x="0" y="0"/>
          <a:chExt cx="0" cy="0"/>
        </a:xfrm>
      </p:grpSpPr>
      <p:pic>
        <p:nvPicPr>
          <p:cNvPr id="118" name="Google Shape;118;p22"/>
          <p:cNvPicPr preferRelativeResize="0"/>
          <p:nvPr/>
        </p:nvPicPr>
        <p:blipFill rotWithShape="1">
          <a:blip r:embed="rId2">
            <a:alphaModFix/>
          </a:blip>
          <a:srcRect b="0" l="0" r="0" t="0"/>
          <a:stretch/>
        </p:blipFill>
        <p:spPr>
          <a:xfrm>
            <a:off x="-1" y="5"/>
            <a:ext cx="9144003" cy="5143490"/>
          </a:xfrm>
          <a:prstGeom prst="rect">
            <a:avLst/>
          </a:prstGeom>
          <a:noFill/>
          <a:ln>
            <a:noFill/>
          </a:ln>
        </p:spPr>
      </p:pic>
      <p:pic>
        <p:nvPicPr>
          <p:cNvPr id="119" name="Google Shape;119;p22"/>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hasis">
  <p:cSld name="CUSTOM_8_2">
    <p:spTree>
      <p:nvGrpSpPr>
        <p:cNvPr id="120" name="Shape 120"/>
        <p:cNvGrpSpPr/>
        <p:nvPr/>
      </p:nvGrpSpPr>
      <p:grpSpPr>
        <a:xfrm>
          <a:off x="0" y="0"/>
          <a:ext cx="0" cy="0"/>
          <a:chOff x="0" y="0"/>
          <a:chExt cx="0" cy="0"/>
        </a:xfrm>
      </p:grpSpPr>
      <p:sp>
        <p:nvSpPr>
          <p:cNvPr id="121" name="Google Shape;121;p23"/>
          <p:cNvSpPr/>
          <p:nvPr/>
        </p:nvSpPr>
        <p:spPr>
          <a:xfrm>
            <a:off x="-33475" y="-18425"/>
            <a:ext cx="9222000" cy="5218800"/>
          </a:xfrm>
          <a:prstGeom prst="rect">
            <a:avLst/>
          </a:prstGeom>
          <a:solidFill>
            <a:srgbClr val="16B8A2"/>
          </a:solidFill>
          <a:ln cap="flat" cmpd="sng" w="9525">
            <a:solidFill>
              <a:srgbClr val="16B8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2">
            <a:alphaModFix/>
          </a:blip>
          <a:srcRect b="0" l="9" r="0" t="0"/>
          <a:stretch/>
        </p:blipFill>
        <p:spPr>
          <a:xfrm>
            <a:off x="369734" y="4676893"/>
            <a:ext cx="312250" cy="178100"/>
          </a:xfrm>
          <a:prstGeom prst="rect">
            <a:avLst/>
          </a:prstGeom>
          <a:noFill/>
          <a:ln>
            <a:noFill/>
          </a:ln>
        </p:spPr>
      </p:pic>
      <p:sp>
        <p:nvSpPr>
          <p:cNvPr id="123" name="Google Shape;123;p23"/>
          <p:cNvSpPr txBox="1"/>
          <p:nvPr>
            <p:ph type="title"/>
          </p:nvPr>
        </p:nvSpPr>
        <p:spPr>
          <a:xfrm>
            <a:off x="246075" y="1309400"/>
            <a:ext cx="8199300" cy="2672100"/>
          </a:xfrm>
          <a:prstGeom prst="rect">
            <a:avLst/>
          </a:prstGeom>
        </p:spPr>
        <p:txBody>
          <a:bodyPr anchorCtr="0" anchor="t" bIns="91425" lIns="91425" spcFirstLastPara="1" rIns="91425" wrap="square" tIns="91425">
            <a:normAutofit/>
          </a:bodyPr>
          <a:lstStyle>
            <a:lvl1pPr lvl="0">
              <a:spcBef>
                <a:spcPts val="0"/>
              </a:spcBef>
              <a:spcAft>
                <a:spcPts val="0"/>
              </a:spcAft>
              <a:buClr>
                <a:srgbClr val="FFFFFF"/>
              </a:buClr>
              <a:buSzPts val="4900"/>
              <a:buFont typeface="DM Sans"/>
              <a:buNone/>
              <a:defRPr b="1" sz="4900">
                <a:solidFill>
                  <a:srgbClr val="FFFFFF"/>
                </a:solidFill>
                <a:latin typeface="DM Sans"/>
                <a:ea typeface="DM Sans"/>
                <a:cs typeface="DM Sans"/>
                <a:sym typeface="DM Sans"/>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2 page 1">
  <p:cSld name="CUSTOM_4_3">
    <p:spTree>
      <p:nvGrpSpPr>
        <p:cNvPr id="124" name="Shape 124"/>
        <p:cNvGrpSpPr/>
        <p:nvPr/>
      </p:nvGrpSpPr>
      <p:grpSpPr>
        <a:xfrm>
          <a:off x="0" y="0"/>
          <a:ext cx="0" cy="0"/>
          <a:chOff x="0" y="0"/>
          <a:chExt cx="0" cy="0"/>
        </a:xfrm>
      </p:grpSpPr>
      <p:pic>
        <p:nvPicPr>
          <p:cNvPr id="125" name="Google Shape;125;p24"/>
          <p:cNvPicPr preferRelativeResize="0"/>
          <p:nvPr/>
        </p:nvPicPr>
        <p:blipFill rotWithShape="1">
          <a:blip r:embed="rId2">
            <a:alphaModFix/>
          </a:blip>
          <a:srcRect b="0" l="0" r="0" t="0"/>
          <a:stretch/>
        </p:blipFill>
        <p:spPr>
          <a:xfrm>
            <a:off x="0" y="0"/>
            <a:ext cx="9144003" cy="5143490"/>
          </a:xfrm>
          <a:prstGeom prst="rect">
            <a:avLst/>
          </a:prstGeom>
          <a:noFill/>
          <a:ln>
            <a:noFill/>
          </a:ln>
        </p:spPr>
      </p:pic>
      <p:pic>
        <p:nvPicPr>
          <p:cNvPr id="126" name="Google Shape;126;p24"/>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
        <p:nvSpPr>
          <p:cNvPr id="127" name="Google Shape;127;p24"/>
          <p:cNvSpPr txBox="1"/>
          <p:nvPr>
            <p:ph type="title"/>
          </p:nvPr>
        </p:nvSpPr>
        <p:spPr>
          <a:xfrm>
            <a:off x="255581" y="605042"/>
            <a:ext cx="7054500" cy="10542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3000"/>
              <a:buFont typeface="DM Sans"/>
              <a:buNone/>
              <a:defRPr b="1" sz="3000">
                <a:solidFill>
                  <a:srgbClr val="0E0E29"/>
                </a:solidFill>
                <a:latin typeface="DM Sans"/>
                <a:ea typeface="DM Sans"/>
                <a:cs typeface="DM Sans"/>
                <a:sym typeface="DM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8" name="Google Shape;128;p24"/>
          <p:cNvSpPr txBox="1"/>
          <p:nvPr>
            <p:ph idx="1" type="subTitle"/>
          </p:nvPr>
        </p:nvSpPr>
        <p:spPr>
          <a:xfrm>
            <a:off x="254600" y="339625"/>
            <a:ext cx="7054500" cy="3936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rgbClr val="0E0E29"/>
              </a:buClr>
              <a:buSzPts val="1200"/>
              <a:buFont typeface="DM Sans"/>
              <a:buNone/>
              <a:defRPr b="1" sz="1200">
                <a:solidFill>
                  <a:srgbClr val="0E0E29"/>
                </a:solidFill>
                <a:latin typeface="DM Sans"/>
                <a:ea typeface="DM Sans"/>
                <a:cs typeface="DM Sans"/>
                <a:sym typeface="DM Sans"/>
              </a:defRPr>
            </a:lvl1pPr>
            <a:lvl2pPr lvl="1">
              <a:lnSpc>
                <a:spcPct val="90000"/>
              </a:lnSpc>
              <a:spcBef>
                <a:spcPts val="0"/>
              </a:spcBef>
              <a:spcAft>
                <a:spcPts val="0"/>
              </a:spcAft>
              <a:buClr>
                <a:srgbClr val="0E0E29"/>
              </a:buClr>
              <a:buSzPts val="1400"/>
              <a:buNone/>
              <a:defRPr>
                <a:solidFill>
                  <a:srgbClr val="0E0E29"/>
                </a:solidFill>
              </a:defRPr>
            </a:lvl2pPr>
            <a:lvl3pPr lvl="2">
              <a:lnSpc>
                <a:spcPct val="90000"/>
              </a:lnSpc>
              <a:spcBef>
                <a:spcPts val="0"/>
              </a:spcBef>
              <a:spcAft>
                <a:spcPts val="0"/>
              </a:spcAft>
              <a:buClr>
                <a:srgbClr val="0E0E29"/>
              </a:buClr>
              <a:buSzPts val="1400"/>
              <a:buNone/>
              <a:defRPr>
                <a:solidFill>
                  <a:srgbClr val="0E0E29"/>
                </a:solidFill>
              </a:defRPr>
            </a:lvl3pPr>
            <a:lvl4pPr lvl="3">
              <a:lnSpc>
                <a:spcPct val="90000"/>
              </a:lnSpc>
              <a:spcBef>
                <a:spcPts val="0"/>
              </a:spcBef>
              <a:spcAft>
                <a:spcPts val="0"/>
              </a:spcAft>
              <a:buClr>
                <a:srgbClr val="0E0E29"/>
              </a:buClr>
              <a:buSzPts val="1400"/>
              <a:buNone/>
              <a:defRPr>
                <a:solidFill>
                  <a:srgbClr val="0E0E29"/>
                </a:solidFill>
              </a:defRPr>
            </a:lvl4pPr>
            <a:lvl5pPr lvl="4">
              <a:lnSpc>
                <a:spcPct val="90000"/>
              </a:lnSpc>
              <a:spcBef>
                <a:spcPts val="0"/>
              </a:spcBef>
              <a:spcAft>
                <a:spcPts val="0"/>
              </a:spcAft>
              <a:buClr>
                <a:srgbClr val="0E0E29"/>
              </a:buClr>
              <a:buSzPts val="1400"/>
              <a:buNone/>
              <a:defRPr>
                <a:solidFill>
                  <a:srgbClr val="0E0E29"/>
                </a:solidFill>
              </a:defRPr>
            </a:lvl5pPr>
            <a:lvl6pPr lvl="5">
              <a:lnSpc>
                <a:spcPct val="90000"/>
              </a:lnSpc>
              <a:spcBef>
                <a:spcPts val="0"/>
              </a:spcBef>
              <a:spcAft>
                <a:spcPts val="0"/>
              </a:spcAft>
              <a:buClr>
                <a:srgbClr val="0E0E29"/>
              </a:buClr>
              <a:buSzPts val="1400"/>
              <a:buNone/>
              <a:defRPr>
                <a:solidFill>
                  <a:srgbClr val="0E0E29"/>
                </a:solidFill>
              </a:defRPr>
            </a:lvl6pPr>
            <a:lvl7pPr lvl="6">
              <a:lnSpc>
                <a:spcPct val="90000"/>
              </a:lnSpc>
              <a:spcBef>
                <a:spcPts val="0"/>
              </a:spcBef>
              <a:spcAft>
                <a:spcPts val="0"/>
              </a:spcAft>
              <a:buClr>
                <a:srgbClr val="0E0E29"/>
              </a:buClr>
              <a:buSzPts val="1400"/>
              <a:buNone/>
              <a:defRPr>
                <a:solidFill>
                  <a:srgbClr val="0E0E29"/>
                </a:solidFill>
              </a:defRPr>
            </a:lvl7pPr>
            <a:lvl8pPr lvl="7">
              <a:lnSpc>
                <a:spcPct val="90000"/>
              </a:lnSpc>
              <a:spcBef>
                <a:spcPts val="0"/>
              </a:spcBef>
              <a:spcAft>
                <a:spcPts val="0"/>
              </a:spcAft>
              <a:buClr>
                <a:srgbClr val="0E0E29"/>
              </a:buClr>
              <a:buSzPts val="1400"/>
              <a:buNone/>
              <a:defRPr>
                <a:solidFill>
                  <a:srgbClr val="0E0E29"/>
                </a:solidFill>
              </a:defRPr>
            </a:lvl8pPr>
            <a:lvl9pPr lvl="8">
              <a:lnSpc>
                <a:spcPct val="90000"/>
              </a:lnSpc>
              <a:spcBef>
                <a:spcPts val="0"/>
              </a:spcBef>
              <a:spcAft>
                <a:spcPts val="0"/>
              </a:spcAft>
              <a:buClr>
                <a:srgbClr val="0E0E29"/>
              </a:buClr>
              <a:buSzPts val="1400"/>
              <a:buNone/>
              <a:defRPr>
                <a:solidFill>
                  <a:srgbClr val="0E0E29"/>
                </a:solidFill>
              </a:defRPr>
            </a:lvl9pPr>
          </a:lstStyle>
          <a:p/>
        </p:txBody>
      </p:sp>
      <p:sp>
        <p:nvSpPr>
          <p:cNvPr id="129" name="Google Shape;129;p24"/>
          <p:cNvSpPr txBox="1"/>
          <p:nvPr>
            <p:ph idx="2" type="body"/>
          </p:nvPr>
        </p:nvSpPr>
        <p:spPr>
          <a:xfrm>
            <a:off x="328903" y="1804050"/>
            <a:ext cx="4233600" cy="2506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E0E29"/>
              </a:buClr>
              <a:buSzPts val="1800"/>
              <a:buFont typeface="DM Sans Medium"/>
              <a:buChar char="●"/>
              <a:defRPr>
                <a:solidFill>
                  <a:srgbClr val="0E0E29"/>
                </a:solidFill>
                <a:latin typeface="DM Sans Medium"/>
                <a:ea typeface="DM Sans Medium"/>
                <a:cs typeface="DM Sans Medium"/>
                <a:sym typeface="DM Sans Medium"/>
              </a:defRPr>
            </a:lvl1pPr>
            <a:lvl2pPr indent="-317500" lvl="1" marL="914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2pPr>
            <a:lvl3pPr indent="-317500" lvl="2" marL="1371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3pPr>
            <a:lvl4pPr indent="-317500" lvl="3" marL="1828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4pPr>
            <a:lvl5pPr indent="-317500" lvl="4" marL="22860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5pPr>
            <a:lvl6pPr indent="-317500" lvl="5" marL="27432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6pPr>
            <a:lvl7pPr indent="-317500" lvl="6" marL="3200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7pPr>
            <a:lvl8pPr indent="-317500" lvl="7" marL="3657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8pPr>
            <a:lvl9pPr indent="-317500" lvl="8" marL="4114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container">
  <p:cSld name="CUSTOM_3">
    <p:spTree>
      <p:nvGrpSpPr>
        <p:cNvPr id="130" name="Shape 130"/>
        <p:cNvGrpSpPr/>
        <p:nvPr/>
      </p:nvGrpSpPr>
      <p:grpSpPr>
        <a:xfrm>
          <a:off x="0" y="0"/>
          <a:ext cx="0" cy="0"/>
          <a:chOff x="0" y="0"/>
          <a:chExt cx="0" cy="0"/>
        </a:xfrm>
      </p:grpSpPr>
      <p:pic>
        <p:nvPicPr>
          <p:cNvPr id="131" name="Google Shape;131;p25"/>
          <p:cNvPicPr preferRelativeResize="0"/>
          <p:nvPr/>
        </p:nvPicPr>
        <p:blipFill rotWithShape="1">
          <a:blip r:embed="rId2">
            <a:alphaModFix/>
          </a:blip>
          <a:srcRect b="0" l="0" r="0" t="0"/>
          <a:stretch/>
        </p:blipFill>
        <p:spPr>
          <a:xfrm>
            <a:off x="0" y="0"/>
            <a:ext cx="9144003" cy="5143490"/>
          </a:xfrm>
          <a:prstGeom prst="rect">
            <a:avLst/>
          </a:prstGeom>
          <a:noFill/>
          <a:ln>
            <a:noFill/>
          </a:ln>
        </p:spPr>
      </p:pic>
      <p:pic>
        <p:nvPicPr>
          <p:cNvPr id="132" name="Google Shape;132;p25"/>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
        <p:nvSpPr>
          <p:cNvPr id="133" name="Google Shape;133;p25"/>
          <p:cNvSpPr txBox="1"/>
          <p:nvPr>
            <p:ph type="title"/>
          </p:nvPr>
        </p:nvSpPr>
        <p:spPr>
          <a:xfrm>
            <a:off x="255125" y="605040"/>
            <a:ext cx="3774900" cy="10542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3000"/>
              <a:buFont typeface="DM Sans"/>
              <a:buNone/>
              <a:defRPr b="1" sz="3000">
                <a:solidFill>
                  <a:srgbClr val="0E0E29"/>
                </a:solidFill>
                <a:latin typeface="DM Sans"/>
                <a:ea typeface="DM Sans"/>
                <a:cs typeface="DM Sans"/>
                <a:sym typeface="DM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4" name="Google Shape;134;p25"/>
          <p:cNvSpPr txBox="1"/>
          <p:nvPr>
            <p:ph idx="1" type="subTitle"/>
          </p:nvPr>
        </p:nvSpPr>
        <p:spPr>
          <a:xfrm>
            <a:off x="254600" y="339625"/>
            <a:ext cx="3774900" cy="3936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rgbClr val="0E0E29"/>
              </a:buClr>
              <a:buSzPts val="1200"/>
              <a:buFont typeface="DM Sans"/>
              <a:buNone/>
              <a:defRPr b="1" sz="1200">
                <a:solidFill>
                  <a:srgbClr val="0E0E29"/>
                </a:solidFill>
                <a:latin typeface="DM Sans"/>
                <a:ea typeface="DM Sans"/>
                <a:cs typeface="DM Sans"/>
                <a:sym typeface="DM Sans"/>
              </a:defRPr>
            </a:lvl1pPr>
            <a:lvl2pPr lvl="1">
              <a:lnSpc>
                <a:spcPct val="90000"/>
              </a:lnSpc>
              <a:spcBef>
                <a:spcPts val="0"/>
              </a:spcBef>
              <a:spcAft>
                <a:spcPts val="0"/>
              </a:spcAft>
              <a:buClr>
                <a:srgbClr val="0E0E29"/>
              </a:buClr>
              <a:buSzPts val="1400"/>
              <a:buNone/>
              <a:defRPr>
                <a:solidFill>
                  <a:srgbClr val="0E0E29"/>
                </a:solidFill>
              </a:defRPr>
            </a:lvl2pPr>
            <a:lvl3pPr lvl="2">
              <a:lnSpc>
                <a:spcPct val="90000"/>
              </a:lnSpc>
              <a:spcBef>
                <a:spcPts val="0"/>
              </a:spcBef>
              <a:spcAft>
                <a:spcPts val="0"/>
              </a:spcAft>
              <a:buClr>
                <a:srgbClr val="0E0E29"/>
              </a:buClr>
              <a:buSzPts val="1400"/>
              <a:buNone/>
              <a:defRPr>
                <a:solidFill>
                  <a:srgbClr val="0E0E29"/>
                </a:solidFill>
              </a:defRPr>
            </a:lvl3pPr>
            <a:lvl4pPr lvl="3">
              <a:lnSpc>
                <a:spcPct val="90000"/>
              </a:lnSpc>
              <a:spcBef>
                <a:spcPts val="0"/>
              </a:spcBef>
              <a:spcAft>
                <a:spcPts val="0"/>
              </a:spcAft>
              <a:buClr>
                <a:srgbClr val="0E0E29"/>
              </a:buClr>
              <a:buSzPts val="1400"/>
              <a:buNone/>
              <a:defRPr>
                <a:solidFill>
                  <a:srgbClr val="0E0E29"/>
                </a:solidFill>
              </a:defRPr>
            </a:lvl4pPr>
            <a:lvl5pPr lvl="4">
              <a:lnSpc>
                <a:spcPct val="90000"/>
              </a:lnSpc>
              <a:spcBef>
                <a:spcPts val="0"/>
              </a:spcBef>
              <a:spcAft>
                <a:spcPts val="0"/>
              </a:spcAft>
              <a:buClr>
                <a:srgbClr val="0E0E29"/>
              </a:buClr>
              <a:buSzPts val="1400"/>
              <a:buNone/>
              <a:defRPr>
                <a:solidFill>
                  <a:srgbClr val="0E0E29"/>
                </a:solidFill>
              </a:defRPr>
            </a:lvl5pPr>
            <a:lvl6pPr lvl="5">
              <a:lnSpc>
                <a:spcPct val="90000"/>
              </a:lnSpc>
              <a:spcBef>
                <a:spcPts val="0"/>
              </a:spcBef>
              <a:spcAft>
                <a:spcPts val="0"/>
              </a:spcAft>
              <a:buClr>
                <a:srgbClr val="0E0E29"/>
              </a:buClr>
              <a:buSzPts val="1400"/>
              <a:buNone/>
              <a:defRPr>
                <a:solidFill>
                  <a:srgbClr val="0E0E29"/>
                </a:solidFill>
              </a:defRPr>
            </a:lvl6pPr>
            <a:lvl7pPr lvl="6">
              <a:lnSpc>
                <a:spcPct val="90000"/>
              </a:lnSpc>
              <a:spcBef>
                <a:spcPts val="0"/>
              </a:spcBef>
              <a:spcAft>
                <a:spcPts val="0"/>
              </a:spcAft>
              <a:buClr>
                <a:srgbClr val="0E0E29"/>
              </a:buClr>
              <a:buSzPts val="1400"/>
              <a:buNone/>
              <a:defRPr>
                <a:solidFill>
                  <a:srgbClr val="0E0E29"/>
                </a:solidFill>
              </a:defRPr>
            </a:lvl7pPr>
            <a:lvl8pPr lvl="7">
              <a:lnSpc>
                <a:spcPct val="90000"/>
              </a:lnSpc>
              <a:spcBef>
                <a:spcPts val="0"/>
              </a:spcBef>
              <a:spcAft>
                <a:spcPts val="0"/>
              </a:spcAft>
              <a:buClr>
                <a:srgbClr val="0E0E29"/>
              </a:buClr>
              <a:buSzPts val="1400"/>
              <a:buNone/>
              <a:defRPr>
                <a:solidFill>
                  <a:srgbClr val="0E0E29"/>
                </a:solidFill>
              </a:defRPr>
            </a:lvl8pPr>
            <a:lvl9pPr lvl="8">
              <a:lnSpc>
                <a:spcPct val="90000"/>
              </a:lnSpc>
              <a:spcBef>
                <a:spcPts val="0"/>
              </a:spcBef>
              <a:spcAft>
                <a:spcPts val="0"/>
              </a:spcAft>
              <a:buClr>
                <a:srgbClr val="0E0E29"/>
              </a:buClr>
              <a:buSzPts val="1400"/>
              <a:buNone/>
              <a:defRPr>
                <a:solidFill>
                  <a:srgbClr val="0E0E29"/>
                </a:solidFill>
              </a:defRPr>
            </a:lvl9pPr>
          </a:lstStyle>
          <a:p/>
        </p:txBody>
      </p:sp>
      <p:sp>
        <p:nvSpPr>
          <p:cNvPr id="135" name="Google Shape;135;p25"/>
          <p:cNvSpPr txBox="1"/>
          <p:nvPr>
            <p:ph idx="2" type="body"/>
          </p:nvPr>
        </p:nvSpPr>
        <p:spPr>
          <a:xfrm>
            <a:off x="325250" y="1804050"/>
            <a:ext cx="3704400" cy="2506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E0E29"/>
              </a:buClr>
              <a:buSzPts val="1800"/>
              <a:buFont typeface="DM Sans"/>
              <a:buChar char="●"/>
              <a:defRPr>
                <a:solidFill>
                  <a:srgbClr val="0E0E29"/>
                </a:solidFill>
                <a:latin typeface="DM Sans"/>
                <a:ea typeface="DM Sans"/>
                <a:cs typeface="DM Sans"/>
                <a:sym typeface="DM Sans"/>
              </a:defRPr>
            </a:lvl1pPr>
            <a:lvl2pPr indent="-317500" lvl="1" marL="9144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2pPr>
            <a:lvl3pPr indent="-317500" lvl="2" marL="13716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3pPr>
            <a:lvl4pPr indent="-317500" lvl="3" marL="18288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4pPr>
            <a:lvl5pPr indent="-317500" lvl="4" marL="22860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5pPr>
            <a:lvl6pPr indent="-317500" lvl="5" marL="27432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6pPr>
            <a:lvl7pPr indent="-317500" lvl="6" marL="32004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7pPr>
            <a:lvl8pPr indent="-317500" lvl="7" marL="36576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8pPr>
            <a:lvl9pPr indent="-317500" lvl="8" marL="41148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imple">
  <p:cSld name="CUSTOM_6">
    <p:spTree>
      <p:nvGrpSpPr>
        <p:cNvPr id="136" name="Shape 136"/>
        <p:cNvGrpSpPr/>
        <p:nvPr/>
      </p:nvGrpSpPr>
      <p:grpSpPr>
        <a:xfrm>
          <a:off x="0" y="0"/>
          <a:ext cx="0" cy="0"/>
          <a:chOff x="0" y="0"/>
          <a:chExt cx="0" cy="0"/>
        </a:xfrm>
      </p:grpSpPr>
      <p:pic>
        <p:nvPicPr>
          <p:cNvPr id="137" name="Google Shape;137;p26"/>
          <p:cNvPicPr preferRelativeResize="0"/>
          <p:nvPr/>
        </p:nvPicPr>
        <p:blipFill rotWithShape="1">
          <a:blip r:embed="rId2">
            <a:alphaModFix/>
          </a:blip>
          <a:srcRect b="0" l="0" r="0" t="0"/>
          <a:stretch/>
        </p:blipFill>
        <p:spPr>
          <a:xfrm>
            <a:off x="-1" y="5"/>
            <a:ext cx="9144003" cy="5143490"/>
          </a:xfrm>
          <a:prstGeom prst="rect">
            <a:avLst/>
          </a:prstGeom>
          <a:noFill/>
          <a:ln>
            <a:noFill/>
          </a:ln>
        </p:spPr>
      </p:pic>
      <p:sp>
        <p:nvSpPr>
          <p:cNvPr id="138" name="Google Shape;138;p26"/>
          <p:cNvSpPr txBox="1"/>
          <p:nvPr>
            <p:ph type="title"/>
          </p:nvPr>
        </p:nvSpPr>
        <p:spPr>
          <a:xfrm>
            <a:off x="255125" y="306121"/>
            <a:ext cx="6005100" cy="6012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3000"/>
              <a:buFont typeface="DM Sans"/>
              <a:buNone/>
              <a:defRPr b="1" sz="3000">
                <a:solidFill>
                  <a:srgbClr val="0E0E29"/>
                </a:solidFill>
                <a:latin typeface="DM Sans"/>
                <a:ea typeface="DM Sans"/>
                <a:cs typeface="DM Sans"/>
                <a:sym typeface="DM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9" name="Google Shape;139;p26"/>
          <p:cNvSpPr txBox="1"/>
          <p:nvPr>
            <p:ph idx="1" type="subTitle"/>
          </p:nvPr>
        </p:nvSpPr>
        <p:spPr>
          <a:xfrm>
            <a:off x="737325" y="1150504"/>
            <a:ext cx="56328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800"/>
              <a:buFont typeface="DM Sans"/>
              <a:buNone/>
              <a:defRPr b="1">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6"/>
          <p:cNvSpPr txBox="1"/>
          <p:nvPr>
            <p:ph idx="2" type="subTitle"/>
          </p:nvPr>
        </p:nvSpPr>
        <p:spPr>
          <a:xfrm>
            <a:off x="737325" y="1737739"/>
            <a:ext cx="56328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800"/>
              <a:buFont typeface="DM Sans"/>
              <a:buNone/>
              <a:defRPr b="1">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6"/>
          <p:cNvSpPr txBox="1"/>
          <p:nvPr>
            <p:ph idx="3" type="subTitle"/>
          </p:nvPr>
        </p:nvSpPr>
        <p:spPr>
          <a:xfrm>
            <a:off x="737325" y="2315079"/>
            <a:ext cx="56328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800"/>
              <a:buFont typeface="DM Sans"/>
              <a:buNone/>
              <a:defRPr b="1">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26"/>
          <p:cNvSpPr txBox="1"/>
          <p:nvPr>
            <p:ph idx="4" type="subTitle"/>
          </p:nvPr>
        </p:nvSpPr>
        <p:spPr>
          <a:xfrm>
            <a:off x="737325" y="2887338"/>
            <a:ext cx="56328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800"/>
              <a:buFont typeface="DM Sans"/>
              <a:buNone/>
              <a:defRPr b="1">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43" name="Google Shape;143;p26"/>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imple 1">
  <p:cSld name="CUSTOM_7">
    <p:spTree>
      <p:nvGrpSpPr>
        <p:cNvPr id="144" name="Shape 144"/>
        <p:cNvGrpSpPr/>
        <p:nvPr/>
      </p:nvGrpSpPr>
      <p:grpSpPr>
        <a:xfrm>
          <a:off x="0" y="0"/>
          <a:ext cx="0" cy="0"/>
          <a:chOff x="0" y="0"/>
          <a:chExt cx="0" cy="0"/>
        </a:xfrm>
      </p:grpSpPr>
      <p:pic>
        <p:nvPicPr>
          <p:cNvPr id="145" name="Google Shape;145;p27"/>
          <p:cNvPicPr preferRelativeResize="0"/>
          <p:nvPr/>
        </p:nvPicPr>
        <p:blipFill rotWithShape="1">
          <a:blip r:embed="rId2">
            <a:alphaModFix/>
          </a:blip>
          <a:srcRect b="0" l="0" r="0" t="0"/>
          <a:stretch/>
        </p:blipFill>
        <p:spPr>
          <a:xfrm>
            <a:off x="-1" y="5"/>
            <a:ext cx="9144003" cy="5143490"/>
          </a:xfrm>
          <a:prstGeom prst="rect">
            <a:avLst/>
          </a:prstGeom>
          <a:noFill/>
          <a:ln>
            <a:noFill/>
          </a:ln>
        </p:spPr>
      </p:pic>
      <p:sp>
        <p:nvSpPr>
          <p:cNvPr id="146" name="Google Shape;146;p27"/>
          <p:cNvSpPr txBox="1"/>
          <p:nvPr>
            <p:ph type="title"/>
          </p:nvPr>
        </p:nvSpPr>
        <p:spPr>
          <a:xfrm>
            <a:off x="255125" y="306121"/>
            <a:ext cx="6005100" cy="6012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3000"/>
              <a:buFont typeface="DM Sans"/>
              <a:buNone/>
              <a:defRPr b="1" sz="3000">
                <a:solidFill>
                  <a:srgbClr val="0E0E29"/>
                </a:solidFill>
                <a:latin typeface="DM Sans"/>
                <a:ea typeface="DM Sans"/>
                <a:cs typeface="DM Sans"/>
                <a:sym typeface="DM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7" name="Google Shape;147;p27"/>
          <p:cNvSpPr txBox="1"/>
          <p:nvPr>
            <p:ph idx="1" type="subTitle"/>
          </p:nvPr>
        </p:nvSpPr>
        <p:spPr>
          <a:xfrm>
            <a:off x="737325" y="1150504"/>
            <a:ext cx="56328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800"/>
              <a:buFont typeface="DM Sans"/>
              <a:buNone/>
              <a:defRPr b="1">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27"/>
          <p:cNvSpPr txBox="1"/>
          <p:nvPr>
            <p:ph idx="2" type="subTitle"/>
          </p:nvPr>
        </p:nvSpPr>
        <p:spPr>
          <a:xfrm>
            <a:off x="737325" y="1737739"/>
            <a:ext cx="56328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800"/>
              <a:buFont typeface="DM Sans"/>
              <a:buNone/>
              <a:defRPr b="1">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7"/>
          <p:cNvSpPr txBox="1"/>
          <p:nvPr>
            <p:ph idx="3" type="subTitle"/>
          </p:nvPr>
        </p:nvSpPr>
        <p:spPr>
          <a:xfrm>
            <a:off x="737325" y="2315079"/>
            <a:ext cx="56328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800"/>
              <a:buFont typeface="DM Sans"/>
              <a:buNone/>
              <a:defRPr b="1">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27"/>
          <p:cNvSpPr txBox="1"/>
          <p:nvPr>
            <p:ph idx="4" type="subTitle"/>
          </p:nvPr>
        </p:nvSpPr>
        <p:spPr>
          <a:xfrm>
            <a:off x="737325" y="2887338"/>
            <a:ext cx="5632800" cy="3936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1800"/>
              <a:buFont typeface="DM Sans"/>
              <a:buNone/>
              <a:defRPr b="1">
                <a:solidFill>
                  <a:srgbClr val="0E0E29"/>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1" name="Google Shape;151;p27"/>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short">
  <p:cSld name="CUSTOM_6_1">
    <p:spTree>
      <p:nvGrpSpPr>
        <p:cNvPr id="152" name="Shape 152"/>
        <p:cNvGrpSpPr/>
        <p:nvPr/>
      </p:nvGrpSpPr>
      <p:grpSpPr>
        <a:xfrm>
          <a:off x="0" y="0"/>
          <a:ext cx="0" cy="0"/>
          <a:chOff x="0" y="0"/>
          <a:chExt cx="0" cy="0"/>
        </a:xfrm>
      </p:grpSpPr>
      <p:pic>
        <p:nvPicPr>
          <p:cNvPr id="153" name="Google Shape;153;p28"/>
          <p:cNvPicPr preferRelativeResize="0"/>
          <p:nvPr/>
        </p:nvPicPr>
        <p:blipFill rotWithShape="1">
          <a:blip r:embed="rId2">
            <a:alphaModFix/>
          </a:blip>
          <a:srcRect b="0" l="0" r="0" t="0"/>
          <a:stretch/>
        </p:blipFill>
        <p:spPr>
          <a:xfrm>
            <a:off x="0" y="0"/>
            <a:ext cx="9144003" cy="5143490"/>
          </a:xfrm>
          <a:prstGeom prst="rect">
            <a:avLst/>
          </a:prstGeom>
          <a:noFill/>
          <a:ln>
            <a:noFill/>
          </a:ln>
        </p:spPr>
      </p:pic>
      <p:pic>
        <p:nvPicPr>
          <p:cNvPr id="154" name="Google Shape;154;p28"/>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
        <p:nvSpPr>
          <p:cNvPr id="155" name="Google Shape;155;p28"/>
          <p:cNvSpPr txBox="1"/>
          <p:nvPr>
            <p:ph type="title"/>
          </p:nvPr>
        </p:nvSpPr>
        <p:spPr>
          <a:xfrm>
            <a:off x="255581" y="605042"/>
            <a:ext cx="7054500" cy="10542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3000"/>
              <a:buFont typeface="DM Sans"/>
              <a:buNone/>
              <a:defRPr b="1" sz="3000">
                <a:solidFill>
                  <a:srgbClr val="0E0E29"/>
                </a:solidFill>
                <a:latin typeface="DM Sans"/>
                <a:ea typeface="DM Sans"/>
                <a:cs typeface="DM Sans"/>
                <a:sym typeface="DM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6" name="Google Shape;156;p28"/>
          <p:cNvSpPr txBox="1"/>
          <p:nvPr>
            <p:ph idx="1" type="subTitle"/>
          </p:nvPr>
        </p:nvSpPr>
        <p:spPr>
          <a:xfrm>
            <a:off x="254600" y="339625"/>
            <a:ext cx="7054500" cy="3936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rgbClr val="0E0E29"/>
              </a:buClr>
              <a:buSzPts val="1200"/>
              <a:buFont typeface="DM Sans"/>
              <a:buNone/>
              <a:defRPr b="1" sz="1200">
                <a:solidFill>
                  <a:srgbClr val="0E0E29"/>
                </a:solidFill>
                <a:latin typeface="DM Sans"/>
                <a:ea typeface="DM Sans"/>
                <a:cs typeface="DM Sans"/>
                <a:sym typeface="DM Sans"/>
              </a:defRPr>
            </a:lvl1pPr>
            <a:lvl2pPr lvl="1">
              <a:lnSpc>
                <a:spcPct val="90000"/>
              </a:lnSpc>
              <a:spcBef>
                <a:spcPts val="0"/>
              </a:spcBef>
              <a:spcAft>
                <a:spcPts val="0"/>
              </a:spcAft>
              <a:buClr>
                <a:srgbClr val="0E0E29"/>
              </a:buClr>
              <a:buSzPts val="1400"/>
              <a:buNone/>
              <a:defRPr>
                <a:solidFill>
                  <a:srgbClr val="0E0E29"/>
                </a:solidFill>
              </a:defRPr>
            </a:lvl2pPr>
            <a:lvl3pPr lvl="2">
              <a:lnSpc>
                <a:spcPct val="90000"/>
              </a:lnSpc>
              <a:spcBef>
                <a:spcPts val="0"/>
              </a:spcBef>
              <a:spcAft>
                <a:spcPts val="0"/>
              </a:spcAft>
              <a:buClr>
                <a:srgbClr val="0E0E29"/>
              </a:buClr>
              <a:buSzPts val="1400"/>
              <a:buNone/>
              <a:defRPr>
                <a:solidFill>
                  <a:srgbClr val="0E0E29"/>
                </a:solidFill>
              </a:defRPr>
            </a:lvl3pPr>
            <a:lvl4pPr lvl="3">
              <a:lnSpc>
                <a:spcPct val="90000"/>
              </a:lnSpc>
              <a:spcBef>
                <a:spcPts val="0"/>
              </a:spcBef>
              <a:spcAft>
                <a:spcPts val="0"/>
              </a:spcAft>
              <a:buClr>
                <a:srgbClr val="0E0E29"/>
              </a:buClr>
              <a:buSzPts val="1400"/>
              <a:buNone/>
              <a:defRPr>
                <a:solidFill>
                  <a:srgbClr val="0E0E29"/>
                </a:solidFill>
              </a:defRPr>
            </a:lvl4pPr>
            <a:lvl5pPr lvl="4">
              <a:lnSpc>
                <a:spcPct val="90000"/>
              </a:lnSpc>
              <a:spcBef>
                <a:spcPts val="0"/>
              </a:spcBef>
              <a:spcAft>
                <a:spcPts val="0"/>
              </a:spcAft>
              <a:buClr>
                <a:srgbClr val="0E0E29"/>
              </a:buClr>
              <a:buSzPts val="1400"/>
              <a:buNone/>
              <a:defRPr>
                <a:solidFill>
                  <a:srgbClr val="0E0E29"/>
                </a:solidFill>
              </a:defRPr>
            </a:lvl5pPr>
            <a:lvl6pPr lvl="5">
              <a:lnSpc>
                <a:spcPct val="90000"/>
              </a:lnSpc>
              <a:spcBef>
                <a:spcPts val="0"/>
              </a:spcBef>
              <a:spcAft>
                <a:spcPts val="0"/>
              </a:spcAft>
              <a:buClr>
                <a:srgbClr val="0E0E29"/>
              </a:buClr>
              <a:buSzPts val="1400"/>
              <a:buNone/>
              <a:defRPr>
                <a:solidFill>
                  <a:srgbClr val="0E0E29"/>
                </a:solidFill>
              </a:defRPr>
            </a:lvl6pPr>
            <a:lvl7pPr lvl="6">
              <a:lnSpc>
                <a:spcPct val="90000"/>
              </a:lnSpc>
              <a:spcBef>
                <a:spcPts val="0"/>
              </a:spcBef>
              <a:spcAft>
                <a:spcPts val="0"/>
              </a:spcAft>
              <a:buClr>
                <a:srgbClr val="0E0E29"/>
              </a:buClr>
              <a:buSzPts val="1400"/>
              <a:buNone/>
              <a:defRPr>
                <a:solidFill>
                  <a:srgbClr val="0E0E29"/>
                </a:solidFill>
              </a:defRPr>
            </a:lvl7pPr>
            <a:lvl8pPr lvl="7">
              <a:lnSpc>
                <a:spcPct val="90000"/>
              </a:lnSpc>
              <a:spcBef>
                <a:spcPts val="0"/>
              </a:spcBef>
              <a:spcAft>
                <a:spcPts val="0"/>
              </a:spcAft>
              <a:buClr>
                <a:srgbClr val="0E0E29"/>
              </a:buClr>
              <a:buSzPts val="1400"/>
              <a:buNone/>
              <a:defRPr>
                <a:solidFill>
                  <a:srgbClr val="0E0E29"/>
                </a:solidFill>
              </a:defRPr>
            </a:lvl8pPr>
            <a:lvl9pPr lvl="8">
              <a:lnSpc>
                <a:spcPct val="90000"/>
              </a:lnSpc>
              <a:spcBef>
                <a:spcPts val="0"/>
              </a:spcBef>
              <a:spcAft>
                <a:spcPts val="0"/>
              </a:spcAft>
              <a:buClr>
                <a:srgbClr val="0E0E29"/>
              </a:buClr>
              <a:buSzPts val="1400"/>
              <a:buNone/>
              <a:defRPr>
                <a:solidFill>
                  <a:srgbClr val="0E0E29"/>
                </a:solidFill>
              </a:defRPr>
            </a:lvl9pPr>
          </a:lstStyle>
          <a:p/>
        </p:txBody>
      </p:sp>
      <p:sp>
        <p:nvSpPr>
          <p:cNvPr id="157" name="Google Shape;157;p28"/>
          <p:cNvSpPr txBox="1"/>
          <p:nvPr>
            <p:ph idx="2" type="body"/>
          </p:nvPr>
        </p:nvSpPr>
        <p:spPr>
          <a:xfrm>
            <a:off x="328900" y="2553125"/>
            <a:ext cx="2674800" cy="1986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E0E29"/>
              </a:buClr>
              <a:buSzPts val="1800"/>
              <a:buFont typeface="DM Sans Medium"/>
              <a:buChar char="●"/>
              <a:defRPr>
                <a:solidFill>
                  <a:srgbClr val="0E0E29"/>
                </a:solidFill>
                <a:latin typeface="DM Sans Medium"/>
                <a:ea typeface="DM Sans Medium"/>
                <a:cs typeface="DM Sans Medium"/>
                <a:sym typeface="DM Sans Medium"/>
              </a:defRPr>
            </a:lvl1pPr>
            <a:lvl2pPr indent="-317500" lvl="1" marL="914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2pPr>
            <a:lvl3pPr indent="-317500" lvl="2" marL="1371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3pPr>
            <a:lvl4pPr indent="-317500" lvl="3" marL="1828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4pPr>
            <a:lvl5pPr indent="-317500" lvl="4" marL="22860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5pPr>
            <a:lvl6pPr indent="-317500" lvl="5" marL="27432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6pPr>
            <a:lvl7pPr indent="-317500" lvl="6" marL="3200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7pPr>
            <a:lvl8pPr indent="-317500" lvl="7" marL="3657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8pPr>
            <a:lvl9pPr indent="-317500" lvl="8" marL="4114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9pPr>
          </a:lstStyle>
          <a:p/>
        </p:txBody>
      </p:sp>
      <p:sp>
        <p:nvSpPr>
          <p:cNvPr id="158" name="Google Shape;158;p28"/>
          <p:cNvSpPr txBox="1"/>
          <p:nvPr>
            <p:ph idx="3" type="body"/>
          </p:nvPr>
        </p:nvSpPr>
        <p:spPr>
          <a:xfrm>
            <a:off x="3172836" y="2553125"/>
            <a:ext cx="2674800" cy="1986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E0E29"/>
              </a:buClr>
              <a:buSzPts val="1800"/>
              <a:buFont typeface="DM Sans Medium"/>
              <a:buChar char="●"/>
              <a:defRPr>
                <a:solidFill>
                  <a:srgbClr val="0E0E29"/>
                </a:solidFill>
                <a:latin typeface="DM Sans Medium"/>
                <a:ea typeface="DM Sans Medium"/>
                <a:cs typeface="DM Sans Medium"/>
                <a:sym typeface="DM Sans Medium"/>
              </a:defRPr>
            </a:lvl1pPr>
            <a:lvl2pPr indent="-317500" lvl="1" marL="914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2pPr>
            <a:lvl3pPr indent="-317500" lvl="2" marL="1371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3pPr>
            <a:lvl4pPr indent="-317500" lvl="3" marL="1828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4pPr>
            <a:lvl5pPr indent="-317500" lvl="4" marL="22860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5pPr>
            <a:lvl6pPr indent="-317500" lvl="5" marL="27432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6pPr>
            <a:lvl7pPr indent="-317500" lvl="6" marL="3200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7pPr>
            <a:lvl8pPr indent="-317500" lvl="7" marL="3657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8pPr>
            <a:lvl9pPr indent="-317500" lvl="8" marL="4114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9pPr>
          </a:lstStyle>
          <a:p/>
        </p:txBody>
      </p:sp>
      <p:sp>
        <p:nvSpPr>
          <p:cNvPr id="159" name="Google Shape;159;p28"/>
          <p:cNvSpPr txBox="1"/>
          <p:nvPr>
            <p:ph idx="4" type="body"/>
          </p:nvPr>
        </p:nvSpPr>
        <p:spPr>
          <a:xfrm>
            <a:off x="6016772" y="2553125"/>
            <a:ext cx="2674800" cy="1986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E0E29"/>
              </a:buClr>
              <a:buSzPts val="1800"/>
              <a:buFont typeface="DM Sans Medium"/>
              <a:buChar char="●"/>
              <a:defRPr>
                <a:solidFill>
                  <a:srgbClr val="0E0E29"/>
                </a:solidFill>
                <a:latin typeface="DM Sans Medium"/>
                <a:ea typeface="DM Sans Medium"/>
                <a:cs typeface="DM Sans Medium"/>
                <a:sym typeface="DM Sans Medium"/>
              </a:defRPr>
            </a:lvl1pPr>
            <a:lvl2pPr indent="-317500" lvl="1" marL="914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2pPr>
            <a:lvl3pPr indent="-317500" lvl="2" marL="1371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3pPr>
            <a:lvl4pPr indent="-317500" lvl="3" marL="1828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4pPr>
            <a:lvl5pPr indent="-317500" lvl="4" marL="22860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5pPr>
            <a:lvl6pPr indent="-317500" lvl="5" marL="27432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6pPr>
            <a:lvl7pPr indent="-317500" lvl="6" marL="32004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7pPr>
            <a:lvl8pPr indent="-317500" lvl="7" marL="36576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8pPr>
            <a:lvl9pPr indent="-317500" lvl="8" marL="4114800">
              <a:spcBef>
                <a:spcPts val="0"/>
              </a:spcBef>
              <a:spcAft>
                <a:spcPts val="0"/>
              </a:spcAft>
              <a:buClr>
                <a:srgbClr val="0E0E29"/>
              </a:buClr>
              <a:buSzPts val="1400"/>
              <a:buFont typeface="DM Sans Medium"/>
              <a:buChar char="■"/>
              <a:defRPr>
                <a:solidFill>
                  <a:srgbClr val="0E0E29"/>
                </a:solidFill>
                <a:latin typeface="DM Sans Medium"/>
                <a:ea typeface="DM Sans Medium"/>
                <a:cs typeface="DM Sans Medium"/>
                <a:sym typeface="DM Sans Medium"/>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CUSTOM_1_8">
    <p:spTree>
      <p:nvGrpSpPr>
        <p:cNvPr id="160" name="Shape 160"/>
        <p:cNvGrpSpPr/>
        <p:nvPr/>
      </p:nvGrpSpPr>
      <p:grpSpPr>
        <a:xfrm>
          <a:off x="0" y="0"/>
          <a:ext cx="0" cy="0"/>
          <a:chOff x="0" y="0"/>
          <a:chExt cx="0" cy="0"/>
        </a:xfrm>
      </p:grpSpPr>
      <p:pic>
        <p:nvPicPr>
          <p:cNvPr id="161" name="Google Shape;161;p29"/>
          <p:cNvPicPr preferRelativeResize="0"/>
          <p:nvPr/>
        </p:nvPicPr>
        <p:blipFill rotWithShape="1">
          <a:blip r:embed="rId2">
            <a:alphaModFix/>
          </a:blip>
          <a:srcRect b="0" l="0" r="0" t="0"/>
          <a:stretch/>
        </p:blipFill>
        <p:spPr>
          <a:xfrm>
            <a:off x="-1" y="5"/>
            <a:ext cx="9144003" cy="5143490"/>
          </a:xfrm>
          <a:prstGeom prst="rect">
            <a:avLst/>
          </a:prstGeom>
          <a:noFill/>
          <a:ln>
            <a:noFill/>
          </a:ln>
        </p:spPr>
      </p:pic>
      <p:pic>
        <p:nvPicPr>
          <p:cNvPr id="162" name="Google Shape;162;p29"/>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
        <p:nvSpPr>
          <p:cNvPr id="163" name="Google Shape;163;p29"/>
          <p:cNvSpPr txBox="1"/>
          <p:nvPr>
            <p:ph type="title"/>
          </p:nvPr>
        </p:nvSpPr>
        <p:spPr>
          <a:xfrm>
            <a:off x="255581" y="605042"/>
            <a:ext cx="7054500" cy="10542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3000"/>
              <a:buFont typeface="DM Sans"/>
              <a:buNone/>
              <a:defRPr b="1" sz="3000">
                <a:solidFill>
                  <a:srgbClr val="0E0E29"/>
                </a:solidFill>
                <a:latin typeface="DM Sans"/>
                <a:ea typeface="DM Sans"/>
                <a:cs typeface="DM Sans"/>
                <a:sym typeface="DM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4" name="Google Shape;164;p29"/>
          <p:cNvSpPr txBox="1"/>
          <p:nvPr>
            <p:ph idx="1" type="subTitle"/>
          </p:nvPr>
        </p:nvSpPr>
        <p:spPr>
          <a:xfrm>
            <a:off x="254600" y="339625"/>
            <a:ext cx="7054500" cy="3936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rgbClr val="0E0E29"/>
              </a:buClr>
              <a:buSzPts val="1200"/>
              <a:buFont typeface="DM Sans"/>
              <a:buNone/>
              <a:defRPr b="1" sz="1200">
                <a:solidFill>
                  <a:srgbClr val="0E0E29"/>
                </a:solidFill>
                <a:latin typeface="DM Sans"/>
                <a:ea typeface="DM Sans"/>
                <a:cs typeface="DM Sans"/>
                <a:sym typeface="DM Sans"/>
              </a:defRPr>
            </a:lvl1pPr>
            <a:lvl2pPr lvl="1">
              <a:lnSpc>
                <a:spcPct val="90000"/>
              </a:lnSpc>
              <a:spcBef>
                <a:spcPts val="0"/>
              </a:spcBef>
              <a:spcAft>
                <a:spcPts val="0"/>
              </a:spcAft>
              <a:buClr>
                <a:srgbClr val="0E0E29"/>
              </a:buClr>
              <a:buSzPts val="1400"/>
              <a:buNone/>
              <a:defRPr>
                <a:solidFill>
                  <a:srgbClr val="0E0E29"/>
                </a:solidFill>
              </a:defRPr>
            </a:lvl2pPr>
            <a:lvl3pPr lvl="2">
              <a:lnSpc>
                <a:spcPct val="90000"/>
              </a:lnSpc>
              <a:spcBef>
                <a:spcPts val="0"/>
              </a:spcBef>
              <a:spcAft>
                <a:spcPts val="0"/>
              </a:spcAft>
              <a:buClr>
                <a:srgbClr val="0E0E29"/>
              </a:buClr>
              <a:buSzPts val="1400"/>
              <a:buNone/>
              <a:defRPr>
                <a:solidFill>
                  <a:srgbClr val="0E0E29"/>
                </a:solidFill>
              </a:defRPr>
            </a:lvl3pPr>
            <a:lvl4pPr lvl="3">
              <a:lnSpc>
                <a:spcPct val="90000"/>
              </a:lnSpc>
              <a:spcBef>
                <a:spcPts val="0"/>
              </a:spcBef>
              <a:spcAft>
                <a:spcPts val="0"/>
              </a:spcAft>
              <a:buClr>
                <a:srgbClr val="0E0E29"/>
              </a:buClr>
              <a:buSzPts val="1400"/>
              <a:buNone/>
              <a:defRPr>
                <a:solidFill>
                  <a:srgbClr val="0E0E29"/>
                </a:solidFill>
              </a:defRPr>
            </a:lvl4pPr>
            <a:lvl5pPr lvl="4">
              <a:lnSpc>
                <a:spcPct val="90000"/>
              </a:lnSpc>
              <a:spcBef>
                <a:spcPts val="0"/>
              </a:spcBef>
              <a:spcAft>
                <a:spcPts val="0"/>
              </a:spcAft>
              <a:buClr>
                <a:srgbClr val="0E0E29"/>
              </a:buClr>
              <a:buSzPts val="1400"/>
              <a:buNone/>
              <a:defRPr>
                <a:solidFill>
                  <a:srgbClr val="0E0E29"/>
                </a:solidFill>
              </a:defRPr>
            </a:lvl5pPr>
            <a:lvl6pPr lvl="5">
              <a:lnSpc>
                <a:spcPct val="90000"/>
              </a:lnSpc>
              <a:spcBef>
                <a:spcPts val="0"/>
              </a:spcBef>
              <a:spcAft>
                <a:spcPts val="0"/>
              </a:spcAft>
              <a:buClr>
                <a:srgbClr val="0E0E29"/>
              </a:buClr>
              <a:buSzPts val="1400"/>
              <a:buNone/>
              <a:defRPr>
                <a:solidFill>
                  <a:srgbClr val="0E0E29"/>
                </a:solidFill>
              </a:defRPr>
            </a:lvl6pPr>
            <a:lvl7pPr lvl="6">
              <a:lnSpc>
                <a:spcPct val="90000"/>
              </a:lnSpc>
              <a:spcBef>
                <a:spcPts val="0"/>
              </a:spcBef>
              <a:spcAft>
                <a:spcPts val="0"/>
              </a:spcAft>
              <a:buClr>
                <a:srgbClr val="0E0E29"/>
              </a:buClr>
              <a:buSzPts val="1400"/>
              <a:buNone/>
              <a:defRPr>
                <a:solidFill>
                  <a:srgbClr val="0E0E29"/>
                </a:solidFill>
              </a:defRPr>
            </a:lvl7pPr>
            <a:lvl8pPr lvl="7">
              <a:lnSpc>
                <a:spcPct val="90000"/>
              </a:lnSpc>
              <a:spcBef>
                <a:spcPts val="0"/>
              </a:spcBef>
              <a:spcAft>
                <a:spcPts val="0"/>
              </a:spcAft>
              <a:buClr>
                <a:srgbClr val="0E0E29"/>
              </a:buClr>
              <a:buSzPts val="1400"/>
              <a:buNone/>
              <a:defRPr>
                <a:solidFill>
                  <a:srgbClr val="0E0E29"/>
                </a:solidFill>
              </a:defRPr>
            </a:lvl8pPr>
            <a:lvl9pPr lvl="8">
              <a:lnSpc>
                <a:spcPct val="90000"/>
              </a:lnSpc>
              <a:spcBef>
                <a:spcPts val="0"/>
              </a:spcBef>
              <a:spcAft>
                <a:spcPts val="0"/>
              </a:spcAft>
              <a:buClr>
                <a:srgbClr val="0E0E29"/>
              </a:buClr>
              <a:buSzPts val="1400"/>
              <a:buNone/>
              <a:defRPr>
                <a:solidFill>
                  <a:srgbClr val="0E0E29"/>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
  <p:cSld name="CUSTOM_4_1_1">
    <p:spTree>
      <p:nvGrpSpPr>
        <p:cNvPr id="165"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b="0" l="0" r="0" t="0"/>
          <a:stretch/>
        </p:blipFill>
        <p:spPr>
          <a:xfrm>
            <a:off x="0" y="0"/>
            <a:ext cx="9144003" cy="5143490"/>
          </a:xfrm>
          <a:prstGeom prst="rect">
            <a:avLst/>
          </a:prstGeom>
          <a:noFill/>
          <a:ln>
            <a:noFill/>
          </a:ln>
        </p:spPr>
      </p:pic>
      <p:pic>
        <p:nvPicPr>
          <p:cNvPr id="167" name="Google Shape;167;p30"/>
          <p:cNvPicPr preferRelativeResize="0"/>
          <p:nvPr/>
        </p:nvPicPr>
        <p:blipFill rotWithShape="1">
          <a:blip r:embed="rId3">
            <a:alphaModFix/>
          </a:blip>
          <a:srcRect b="0" l="9" r="0" t="0"/>
          <a:stretch/>
        </p:blipFill>
        <p:spPr>
          <a:xfrm>
            <a:off x="369734" y="4676893"/>
            <a:ext cx="312250" cy="178100"/>
          </a:xfrm>
          <a:prstGeom prst="rect">
            <a:avLst/>
          </a:prstGeom>
          <a:noFill/>
          <a:ln>
            <a:noFill/>
          </a:ln>
        </p:spPr>
      </p:pic>
      <p:sp>
        <p:nvSpPr>
          <p:cNvPr id="168" name="Google Shape;168;p30"/>
          <p:cNvSpPr txBox="1"/>
          <p:nvPr>
            <p:ph type="title"/>
          </p:nvPr>
        </p:nvSpPr>
        <p:spPr>
          <a:xfrm>
            <a:off x="255581" y="605042"/>
            <a:ext cx="7054500" cy="1054200"/>
          </a:xfrm>
          <a:prstGeom prst="rect">
            <a:avLst/>
          </a:prstGeom>
        </p:spPr>
        <p:txBody>
          <a:bodyPr anchorCtr="0" anchor="t" bIns="91425" lIns="91425" spcFirstLastPara="1" rIns="91425" wrap="square" tIns="91425">
            <a:noAutofit/>
          </a:bodyPr>
          <a:lstStyle>
            <a:lvl1pPr lvl="0">
              <a:spcBef>
                <a:spcPts val="0"/>
              </a:spcBef>
              <a:spcAft>
                <a:spcPts val="0"/>
              </a:spcAft>
              <a:buClr>
                <a:srgbClr val="0E0E29"/>
              </a:buClr>
              <a:buSzPts val="3000"/>
              <a:buFont typeface="DM Sans"/>
              <a:buNone/>
              <a:defRPr b="1" sz="3000">
                <a:solidFill>
                  <a:srgbClr val="0E0E29"/>
                </a:solidFill>
                <a:latin typeface="DM Sans"/>
                <a:ea typeface="DM Sans"/>
                <a:cs typeface="DM Sans"/>
                <a:sym typeface="DM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9" name="Google Shape;169;p30"/>
          <p:cNvSpPr txBox="1"/>
          <p:nvPr>
            <p:ph idx="1" type="subTitle"/>
          </p:nvPr>
        </p:nvSpPr>
        <p:spPr>
          <a:xfrm>
            <a:off x="254600" y="339625"/>
            <a:ext cx="7054500" cy="3936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rgbClr val="0E0E29"/>
              </a:buClr>
              <a:buSzPts val="1200"/>
              <a:buFont typeface="DM Sans"/>
              <a:buNone/>
              <a:defRPr b="1" sz="1200">
                <a:solidFill>
                  <a:srgbClr val="0E0E29"/>
                </a:solidFill>
                <a:latin typeface="DM Sans"/>
                <a:ea typeface="DM Sans"/>
                <a:cs typeface="DM Sans"/>
                <a:sym typeface="DM Sans"/>
              </a:defRPr>
            </a:lvl1pPr>
            <a:lvl2pPr lvl="1">
              <a:lnSpc>
                <a:spcPct val="90000"/>
              </a:lnSpc>
              <a:spcBef>
                <a:spcPts val="0"/>
              </a:spcBef>
              <a:spcAft>
                <a:spcPts val="0"/>
              </a:spcAft>
              <a:buClr>
                <a:srgbClr val="0E0E29"/>
              </a:buClr>
              <a:buSzPts val="1400"/>
              <a:buNone/>
              <a:defRPr>
                <a:solidFill>
                  <a:srgbClr val="0E0E29"/>
                </a:solidFill>
              </a:defRPr>
            </a:lvl2pPr>
            <a:lvl3pPr lvl="2">
              <a:lnSpc>
                <a:spcPct val="90000"/>
              </a:lnSpc>
              <a:spcBef>
                <a:spcPts val="0"/>
              </a:spcBef>
              <a:spcAft>
                <a:spcPts val="0"/>
              </a:spcAft>
              <a:buClr>
                <a:srgbClr val="0E0E29"/>
              </a:buClr>
              <a:buSzPts val="1400"/>
              <a:buNone/>
              <a:defRPr>
                <a:solidFill>
                  <a:srgbClr val="0E0E29"/>
                </a:solidFill>
              </a:defRPr>
            </a:lvl3pPr>
            <a:lvl4pPr lvl="3">
              <a:lnSpc>
                <a:spcPct val="90000"/>
              </a:lnSpc>
              <a:spcBef>
                <a:spcPts val="0"/>
              </a:spcBef>
              <a:spcAft>
                <a:spcPts val="0"/>
              </a:spcAft>
              <a:buClr>
                <a:srgbClr val="0E0E29"/>
              </a:buClr>
              <a:buSzPts val="1400"/>
              <a:buNone/>
              <a:defRPr>
                <a:solidFill>
                  <a:srgbClr val="0E0E29"/>
                </a:solidFill>
              </a:defRPr>
            </a:lvl4pPr>
            <a:lvl5pPr lvl="4">
              <a:lnSpc>
                <a:spcPct val="90000"/>
              </a:lnSpc>
              <a:spcBef>
                <a:spcPts val="0"/>
              </a:spcBef>
              <a:spcAft>
                <a:spcPts val="0"/>
              </a:spcAft>
              <a:buClr>
                <a:srgbClr val="0E0E29"/>
              </a:buClr>
              <a:buSzPts val="1400"/>
              <a:buNone/>
              <a:defRPr>
                <a:solidFill>
                  <a:srgbClr val="0E0E29"/>
                </a:solidFill>
              </a:defRPr>
            </a:lvl5pPr>
            <a:lvl6pPr lvl="5">
              <a:lnSpc>
                <a:spcPct val="90000"/>
              </a:lnSpc>
              <a:spcBef>
                <a:spcPts val="0"/>
              </a:spcBef>
              <a:spcAft>
                <a:spcPts val="0"/>
              </a:spcAft>
              <a:buClr>
                <a:srgbClr val="0E0E29"/>
              </a:buClr>
              <a:buSzPts val="1400"/>
              <a:buNone/>
              <a:defRPr>
                <a:solidFill>
                  <a:srgbClr val="0E0E29"/>
                </a:solidFill>
              </a:defRPr>
            </a:lvl6pPr>
            <a:lvl7pPr lvl="6">
              <a:lnSpc>
                <a:spcPct val="90000"/>
              </a:lnSpc>
              <a:spcBef>
                <a:spcPts val="0"/>
              </a:spcBef>
              <a:spcAft>
                <a:spcPts val="0"/>
              </a:spcAft>
              <a:buClr>
                <a:srgbClr val="0E0E29"/>
              </a:buClr>
              <a:buSzPts val="1400"/>
              <a:buNone/>
              <a:defRPr>
                <a:solidFill>
                  <a:srgbClr val="0E0E29"/>
                </a:solidFill>
              </a:defRPr>
            </a:lvl7pPr>
            <a:lvl8pPr lvl="7">
              <a:lnSpc>
                <a:spcPct val="90000"/>
              </a:lnSpc>
              <a:spcBef>
                <a:spcPts val="0"/>
              </a:spcBef>
              <a:spcAft>
                <a:spcPts val="0"/>
              </a:spcAft>
              <a:buClr>
                <a:srgbClr val="0E0E29"/>
              </a:buClr>
              <a:buSzPts val="1400"/>
              <a:buNone/>
              <a:defRPr>
                <a:solidFill>
                  <a:srgbClr val="0E0E29"/>
                </a:solidFill>
              </a:defRPr>
            </a:lvl8pPr>
            <a:lvl9pPr lvl="8">
              <a:lnSpc>
                <a:spcPct val="90000"/>
              </a:lnSpc>
              <a:spcBef>
                <a:spcPts val="0"/>
              </a:spcBef>
              <a:spcAft>
                <a:spcPts val="0"/>
              </a:spcAft>
              <a:buClr>
                <a:srgbClr val="0E0E29"/>
              </a:buClr>
              <a:buSzPts val="1400"/>
              <a:buNone/>
              <a:defRPr>
                <a:solidFill>
                  <a:srgbClr val="0E0E29"/>
                </a:solidFill>
              </a:defRPr>
            </a:lvl9pPr>
          </a:lstStyle>
          <a:p/>
        </p:txBody>
      </p:sp>
      <p:sp>
        <p:nvSpPr>
          <p:cNvPr id="170" name="Google Shape;170;p30"/>
          <p:cNvSpPr txBox="1"/>
          <p:nvPr>
            <p:ph idx="2" type="body"/>
          </p:nvPr>
        </p:nvSpPr>
        <p:spPr>
          <a:xfrm>
            <a:off x="328900" y="1804050"/>
            <a:ext cx="2674800" cy="2506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E0E29"/>
              </a:buClr>
              <a:buSzPts val="1800"/>
              <a:buFont typeface="DM Sans"/>
              <a:buChar char="●"/>
              <a:defRPr>
                <a:solidFill>
                  <a:srgbClr val="0E0E29"/>
                </a:solidFill>
                <a:latin typeface="DM Sans"/>
                <a:ea typeface="DM Sans"/>
                <a:cs typeface="DM Sans"/>
                <a:sym typeface="DM Sans"/>
              </a:defRPr>
            </a:lvl1pPr>
            <a:lvl2pPr indent="-317500" lvl="1" marL="9144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2pPr>
            <a:lvl3pPr indent="-317500" lvl="2" marL="13716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3pPr>
            <a:lvl4pPr indent="-317500" lvl="3" marL="18288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4pPr>
            <a:lvl5pPr indent="-317500" lvl="4" marL="22860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5pPr>
            <a:lvl6pPr indent="-317500" lvl="5" marL="27432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6pPr>
            <a:lvl7pPr indent="-317500" lvl="6" marL="32004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7pPr>
            <a:lvl8pPr indent="-317500" lvl="7" marL="36576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8pPr>
            <a:lvl9pPr indent="-317500" lvl="8" marL="41148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9pPr>
          </a:lstStyle>
          <a:p/>
        </p:txBody>
      </p:sp>
      <p:sp>
        <p:nvSpPr>
          <p:cNvPr id="171" name="Google Shape;171;p30"/>
          <p:cNvSpPr txBox="1"/>
          <p:nvPr>
            <p:ph idx="3" type="body"/>
          </p:nvPr>
        </p:nvSpPr>
        <p:spPr>
          <a:xfrm>
            <a:off x="3172833" y="1804050"/>
            <a:ext cx="2674800" cy="2506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E0E29"/>
              </a:buClr>
              <a:buSzPts val="1800"/>
              <a:buFont typeface="DM Sans"/>
              <a:buChar char="●"/>
              <a:defRPr>
                <a:solidFill>
                  <a:srgbClr val="0E0E29"/>
                </a:solidFill>
                <a:latin typeface="DM Sans"/>
                <a:ea typeface="DM Sans"/>
                <a:cs typeface="DM Sans"/>
                <a:sym typeface="DM Sans"/>
              </a:defRPr>
            </a:lvl1pPr>
            <a:lvl2pPr indent="-317500" lvl="1" marL="9144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2pPr>
            <a:lvl3pPr indent="-317500" lvl="2" marL="13716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3pPr>
            <a:lvl4pPr indent="-317500" lvl="3" marL="18288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4pPr>
            <a:lvl5pPr indent="-317500" lvl="4" marL="22860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5pPr>
            <a:lvl6pPr indent="-317500" lvl="5" marL="27432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6pPr>
            <a:lvl7pPr indent="-317500" lvl="6" marL="32004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7pPr>
            <a:lvl8pPr indent="-317500" lvl="7" marL="36576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8pPr>
            <a:lvl9pPr indent="-317500" lvl="8" marL="41148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9pPr>
          </a:lstStyle>
          <a:p/>
        </p:txBody>
      </p:sp>
      <p:sp>
        <p:nvSpPr>
          <p:cNvPr id="172" name="Google Shape;172;p30"/>
          <p:cNvSpPr txBox="1"/>
          <p:nvPr>
            <p:ph idx="4" type="body"/>
          </p:nvPr>
        </p:nvSpPr>
        <p:spPr>
          <a:xfrm>
            <a:off x="6016767" y="1804050"/>
            <a:ext cx="2674800" cy="2506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E0E29"/>
              </a:buClr>
              <a:buSzPts val="1800"/>
              <a:buFont typeface="DM Sans"/>
              <a:buChar char="●"/>
              <a:defRPr>
                <a:solidFill>
                  <a:srgbClr val="0E0E29"/>
                </a:solidFill>
                <a:latin typeface="DM Sans"/>
                <a:ea typeface="DM Sans"/>
                <a:cs typeface="DM Sans"/>
                <a:sym typeface="DM Sans"/>
              </a:defRPr>
            </a:lvl1pPr>
            <a:lvl2pPr indent="-317500" lvl="1" marL="9144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2pPr>
            <a:lvl3pPr indent="-317500" lvl="2" marL="13716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3pPr>
            <a:lvl4pPr indent="-317500" lvl="3" marL="18288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4pPr>
            <a:lvl5pPr indent="-317500" lvl="4" marL="22860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5pPr>
            <a:lvl6pPr indent="-317500" lvl="5" marL="27432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6pPr>
            <a:lvl7pPr indent="-317500" lvl="6" marL="32004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7pPr>
            <a:lvl8pPr indent="-317500" lvl="7" marL="36576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8pPr>
            <a:lvl9pPr indent="-317500" lvl="8" marL="4114800">
              <a:spcBef>
                <a:spcPts val="0"/>
              </a:spcBef>
              <a:spcAft>
                <a:spcPts val="0"/>
              </a:spcAft>
              <a:buClr>
                <a:srgbClr val="0E0E29"/>
              </a:buClr>
              <a:buSzPts val="1400"/>
              <a:buFont typeface="DM Sans"/>
              <a:buChar char="■"/>
              <a:defRPr>
                <a:solidFill>
                  <a:srgbClr val="0E0E29"/>
                </a:solidFill>
                <a:latin typeface="DM Sans"/>
                <a:ea typeface="DM Sans"/>
                <a:cs typeface="DM Sans"/>
                <a:sym typeface="DM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7.jpg"/><Relationship Id="rId5" Type="http://schemas.openxmlformats.org/officeDocument/2006/relationships/hyperlink" Target="https://lattice.com/articles/the-ultimate-guide-to-performance-review-phrases-to-use-and-which-ones-to-avoid" TargetMode="External"/><Relationship Id="rId6"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 Id="rId3" Type="http://schemas.openxmlformats.org/officeDocument/2006/relationships/hyperlink" Target="https://trustcenter.lattice.com/" TargetMode="External"/><Relationship Id="rId4" Type="http://schemas.openxmlformats.org/officeDocument/2006/relationships/hyperlink" Target="https://trustcenter.lattice.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hyperlink" Target="http://drive.google.com/file/d/1zB2uF4aco3T7a9ZVxDAEF1CRVBBhsXvh/view" TargetMode="Externa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hyperlink" Target="https://help.lattice.com/hc/en-us/articles/31796572128151-Activate-the-Lattice-AI-Agen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hyperlink" Target="https://latticehr.wistia.com/medias/qef5qulw7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hyperlink" Target="https://latticehr.wistia.com/medias/qef5qulw7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2.xml"/><Relationship Id="rId3" Type="http://schemas.openxmlformats.org/officeDocument/2006/relationships/hyperlink" Target="https://docs.google.com/document/d/168F3TCVaTPgcgk0Gt9gGLKqMtMh6MBZUOs8lTs2vCQE/edit?usp=sharing" TargetMode="External"/><Relationship Id="rId4" Type="http://schemas.openxmlformats.org/officeDocument/2006/relationships/hyperlink" Target="https://docs.google.com/presentation/d/1HRs-kONMpBiLA8dYiusIPgGPXcI8adfv_1Hj_wMxWvI/edit?slide=id.g2852f6682d5_0_269#slide=id.g2852f6682d5_0_269" TargetMode="External"/><Relationship Id="rId9" Type="http://schemas.openxmlformats.org/officeDocument/2006/relationships/hyperlink" Target="https://lattice.com/templates/employee-artificial-intelligence-ai-survey" TargetMode="External"/><Relationship Id="rId5" Type="http://schemas.openxmlformats.org/officeDocument/2006/relationships/hyperlink" Target="https://www.loom.com/share/8de52699b6bb41dc9e2dd2e3f4a02f85" TargetMode="External"/><Relationship Id="rId6" Type="http://schemas.openxmlformats.org/officeDocument/2006/relationships/hyperlink" Target="https://lattice.com/ebooks/how-to-transform-your-hr-strategy-with-ai#thanks" TargetMode="External"/><Relationship Id="rId7" Type="http://schemas.openxmlformats.org/officeDocument/2006/relationships/hyperlink" Target="https://drive.google.com/file/d/1BTObSEEZaqtUkOdP0utPO5D7epUAyr2f/view" TargetMode="External"/><Relationship Id="rId8" Type="http://schemas.openxmlformats.org/officeDocument/2006/relationships/hyperlink" Target="https://webinars.lattice.com/ai-work-virtual-summit/" TargetMode="External"/><Relationship Id="rId11" Type="http://schemas.openxmlformats.org/officeDocument/2006/relationships/hyperlink" Target="https://lattice.com/podcasts/vijay-mani-and-chris-vanzetta" TargetMode="External"/><Relationship Id="rId10" Type="http://schemas.openxmlformats.org/officeDocument/2006/relationships/hyperlink" Target="https://lattice.com/articles/the-no-regrets-playbook-steps-for-hr-leaders-to-win-with-ai" TargetMode="External"/><Relationship Id="rId13" Type="http://schemas.openxmlformats.org/officeDocument/2006/relationships/hyperlink" Target="https://www.mckinsey.com/capabilities/people-and-organizational-performance/our-insights/generative-ai-and-the-future-of-hr" TargetMode="External"/><Relationship Id="rId12" Type="http://schemas.openxmlformats.org/officeDocument/2006/relationships/hyperlink" Target="https://lattice.com/articles/the-ultimate-guide-to-performance-review-phrases-to-use-and-which-ones-to-avoid" TargetMode="External"/><Relationship Id="rId15" Type="http://schemas.openxmlformats.org/officeDocument/2006/relationships/hyperlink" Target="https://drive.google.com/file/d/1yZhcHmiyb-_8o5bG_IxcsVcnJurb4_xc/view?usp=drive_link" TargetMode="External"/><Relationship Id="rId14" Type="http://schemas.openxmlformats.org/officeDocument/2006/relationships/hyperlink" Target="https://joshbersin.com/2023/09/the-role-of-generative-ai-in-hr-is-now-becoming-clear/" TargetMode="External"/><Relationship Id="rId16" Type="http://schemas.openxmlformats.org/officeDocument/2006/relationships/hyperlink" Target="https://drive.google.com/file/d/1RIjsip093RkAuBwc-kptJoN-gHzoi6Ar/view?usp=drive_lin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hyperlink" Target="https://help.lattice.com/hc/en-us/articles/22824163826711-Lattice-AI-Performance-Summarization" TargetMode="Externa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 Id="rId3" Type="http://schemas.openxmlformats.org/officeDocument/2006/relationships/image" Target="../media/image15.png"/><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6.xml"/><Relationship Id="rId3" Type="http://schemas.openxmlformats.org/officeDocument/2006/relationships/image" Target="../media/image49.png"/><Relationship Id="rId4" Type="http://schemas.openxmlformats.org/officeDocument/2006/relationships/image" Target="../media/image51.png"/><Relationship Id="rId5" Type="http://schemas.openxmlformats.org/officeDocument/2006/relationships/image" Target="../media/image48.png"/><Relationship Id="rId6" Type="http://schemas.openxmlformats.org/officeDocument/2006/relationships/image" Target="../media/image21.png"/><Relationship Id="rId7" Type="http://schemas.openxmlformats.org/officeDocument/2006/relationships/image" Target="../media/image57.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hyperlink" Target="https://trustcenter.lattice.com/" TargetMode="External"/><Relationship Id="rId4" Type="http://schemas.openxmlformats.org/officeDocument/2006/relationships/hyperlink" Target="https://trustcenter.lattic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16.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hyperlink" Target="http://drive.google.com/file/d/1zB2uF4aco3T7a9ZVxDAEF1CRVBBhsXvh/view" TargetMode="Externa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253725" y="1463550"/>
            <a:ext cx="7168500" cy="164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Lattice AI Agent Launch Toolkit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0"/>
          <p:cNvSpPr/>
          <p:nvPr/>
        </p:nvSpPr>
        <p:spPr>
          <a:xfrm>
            <a:off x="329975" y="4583950"/>
            <a:ext cx="411300" cy="35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p40"/>
          <p:cNvSpPr txBox="1"/>
          <p:nvPr/>
        </p:nvSpPr>
        <p:spPr>
          <a:xfrm>
            <a:off x="143100" y="235000"/>
            <a:ext cx="4743600" cy="6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300">
                <a:solidFill>
                  <a:schemeClr val="dk1"/>
                </a:solidFill>
                <a:latin typeface="DM Sans"/>
                <a:ea typeface="DM Sans"/>
                <a:cs typeface="DM Sans"/>
                <a:sym typeface="DM Sans"/>
              </a:rPr>
              <a:t>What our AI Agent is trained on </a:t>
            </a:r>
            <a:endParaRPr b="1" sz="2600">
              <a:solidFill>
                <a:schemeClr val="dk1"/>
              </a:solidFill>
              <a:highlight>
                <a:srgbClr val="EBD9FA"/>
              </a:highlight>
              <a:latin typeface="DM Sans"/>
              <a:ea typeface="DM Sans"/>
              <a:cs typeface="DM Sans"/>
              <a:sym typeface="DM Sans"/>
            </a:endParaRPr>
          </a:p>
        </p:txBody>
      </p:sp>
      <p:sp>
        <p:nvSpPr>
          <p:cNvPr id="261" name="Google Shape;261;p40"/>
          <p:cNvSpPr txBox="1"/>
          <p:nvPr/>
        </p:nvSpPr>
        <p:spPr>
          <a:xfrm>
            <a:off x="191250" y="980400"/>
            <a:ext cx="4795500" cy="41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DM Sans SemiBold"/>
                <a:ea typeface="DM Sans SemiBold"/>
                <a:cs typeface="DM Sans SemiBold"/>
                <a:sym typeface="DM Sans SemiBold"/>
              </a:rPr>
              <a:t>We’ve uploaded and synced policies into the Agent’s Knowledge Vault:</a:t>
            </a:r>
            <a:endParaRPr sz="1100">
              <a:solidFill>
                <a:schemeClr val="dk1"/>
              </a:solidFill>
              <a:latin typeface="DM Sans SemiBold"/>
              <a:ea typeface="DM Sans SemiBold"/>
              <a:cs typeface="DM Sans SemiBold"/>
              <a:sym typeface="DM Sans SemiBold"/>
            </a:endParaRPr>
          </a:p>
          <a:p>
            <a:pPr indent="0" lvl="0" marL="0" rtl="0" algn="l">
              <a:lnSpc>
                <a:spcPct val="115000"/>
              </a:lnSpc>
              <a:spcBef>
                <a:spcPts val="0"/>
              </a:spcBef>
              <a:spcAft>
                <a:spcPts val="0"/>
              </a:spcAft>
              <a:buNone/>
            </a:pPr>
            <a:r>
              <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Employee handbook / HR policies</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Career / Grow tracks</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Benefit guides</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Office information</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Career development programs</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Compensation philosophies</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Manager best practices</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Talent processes</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Onboarding/New Hire Guides</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Compliance documents</a:t>
            </a:r>
            <a:endParaRPr sz="12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2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2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b="1" sz="12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p:txBody>
      </p:sp>
      <p:sp>
        <p:nvSpPr>
          <p:cNvPr id="262" name="Google Shape;262;p40"/>
          <p:cNvSpPr/>
          <p:nvPr/>
        </p:nvSpPr>
        <p:spPr>
          <a:xfrm>
            <a:off x="4986750" y="0"/>
            <a:ext cx="4157100" cy="5143500"/>
          </a:xfrm>
          <a:prstGeom prst="roundRect">
            <a:avLst>
              <a:gd fmla="val 224" name="adj"/>
            </a:avLst>
          </a:prstGeom>
          <a:gradFill>
            <a:gsLst>
              <a:gs pos="0">
                <a:srgbClr val="A9EBA9"/>
              </a:gs>
              <a:gs pos="100000">
                <a:srgbClr val="CDFACE"/>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63" name="Google Shape;263;p40"/>
          <p:cNvPicPr preferRelativeResize="0"/>
          <p:nvPr/>
        </p:nvPicPr>
        <p:blipFill rotWithShape="1">
          <a:blip r:embed="rId3">
            <a:alphaModFix/>
          </a:blip>
          <a:srcRect b="0" l="9" r="0" t="0"/>
          <a:stretch/>
        </p:blipFill>
        <p:spPr>
          <a:xfrm>
            <a:off x="8604234" y="4676893"/>
            <a:ext cx="312250" cy="178100"/>
          </a:xfrm>
          <a:prstGeom prst="rect">
            <a:avLst/>
          </a:prstGeom>
          <a:noFill/>
          <a:ln>
            <a:noFill/>
          </a:ln>
        </p:spPr>
      </p:pic>
      <p:sp>
        <p:nvSpPr>
          <p:cNvPr id="264" name="Google Shape;264;p40"/>
          <p:cNvSpPr/>
          <p:nvPr/>
        </p:nvSpPr>
        <p:spPr>
          <a:xfrm>
            <a:off x="5202900" y="111400"/>
            <a:ext cx="3713700" cy="8079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DM Sans"/>
                <a:ea typeface="DM Sans"/>
                <a:cs typeface="DM Sans"/>
                <a:sym typeface="DM Sans"/>
              </a:rPr>
              <a:t>🚨</a:t>
            </a:r>
            <a:r>
              <a:rPr b="1" lang="en">
                <a:latin typeface="DM Sans"/>
                <a:ea typeface="DM Sans"/>
                <a:cs typeface="DM Sans"/>
                <a:sym typeface="DM Sans"/>
              </a:rPr>
              <a:t>EDIT</a:t>
            </a:r>
            <a:r>
              <a:rPr lang="en">
                <a:latin typeface="DM Sans"/>
                <a:ea typeface="DM Sans"/>
                <a:cs typeface="DM Sans"/>
                <a:sym typeface="DM Sans"/>
              </a:rPr>
              <a:t> this slide to reflect what you’ve shared with the Agent!</a:t>
            </a:r>
            <a:endParaRPr>
              <a:latin typeface="DM Sans"/>
              <a:ea typeface="DM Sans"/>
              <a:cs typeface="DM Sans"/>
              <a:sym typeface="DM Sans"/>
            </a:endParaRPr>
          </a:p>
        </p:txBody>
      </p:sp>
      <p:pic>
        <p:nvPicPr>
          <p:cNvPr id="265" name="Google Shape;265;p40" title="anchor-sub-help-desk-02@2x.jpg"/>
          <p:cNvPicPr preferRelativeResize="0"/>
          <p:nvPr/>
        </p:nvPicPr>
        <p:blipFill rotWithShape="1">
          <a:blip r:embed="rId4">
            <a:alphaModFix/>
          </a:blip>
          <a:srcRect b="3827" l="3154" r="2408" t="0"/>
          <a:stretch/>
        </p:blipFill>
        <p:spPr>
          <a:xfrm>
            <a:off x="5243475" y="1353525"/>
            <a:ext cx="3672900" cy="2343300"/>
          </a:xfrm>
          <a:prstGeom prst="roundRect">
            <a:avLst>
              <a:gd fmla="val 9256" name="adj"/>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1"/>
          <p:cNvSpPr/>
          <p:nvPr/>
        </p:nvSpPr>
        <p:spPr>
          <a:xfrm>
            <a:off x="329975" y="4583950"/>
            <a:ext cx="411300" cy="35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 name="Google Shape;271;p41"/>
          <p:cNvSpPr txBox="1"/>
          <p:nvPr/>
        </p:nvSpPr>
        <p:spPr>
          <a:xfrm>
            <a:off x="139025" y="235000"/>
            <a:ext cx="4196100" cy="6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300">
                <a:solidFill>
                  <a:schemeClr val="dk1"/>
                </a:solidFill>
                <a:latin typeface="DM Sans"/>
                <a:ea typeface="DM Sans"/>
                <a:cs typeface="DM Sans"/>
                <a:sym typeface="DM Sans"/>
              </a:rPr>
              <a:t>Using the Lattice AI Agent</a:t>
            </a:r>
            <a:endParaRPr b="1" sz="2600">
              <a:solidFill>
                <a:schemeClr val="dk1"/>
              </a:solidFill>
              <a:highlight>
                <a:srgbClr val="EBD9FA"/>
              </a:highlight>
              <a:latin typeface="DM Sans"/>
              <a:ea typeface="DM Sans"/>
              <a:cs typeface="DM Sans"/>
              <a:sym typeface="DM Sans"/>
            </a:endParaRPr>
          </a:p>
        </p:txBody>
      </p:sp>
      <p:sp>
        <p:nvSpPr>
          <p:cNvPr id="272" name="Google Shape;272;p41"/>
          <p:cNvSpPr txBox="1"/>
          <p:nvPr/>
        </p:nvSpPr>
        <p:spPr>
          <a:xfrm>
            <a:off x="139025" y="691900"/>
            <a:ext cx="4795500" cy="42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DM Sans SemiBold"/>
                <a:ea typeface="DM Sans SemiBold"/>
                <a:cs typeface="DM Sans SemiBold"/>
                <a:sym typeface="DM Sans SemiBold"/>
              </a:rPr>
              <a:t>Search and chat with Lattice data to enhance your growth and identify focus areas</a:t>
            </a:r>
            <a:r>
              <a:rPr lang="en" sz="1100">
                <a:solidFill>
                  <a:schemeClr val="dk1"/>
                </a:solidFill>
                <a:latin typeface="DM Sans SemiBold"/>
                <a:ea typeface="DM Sans SemiBold"/>
                <a:cs typeface="DM Sans SemiBold"/>
                <a:sym typeface="DM Sans SemiBold"/>
              </a:rPr>
              <a:t>.</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DM Sans"/>
              <a:ea typeface="DM Sans"/>
              <a:cs typeface="DM Sans"/>
              <a:sym typeface="DM Sans"/>
            </a:endParaRPr>
          </a:p>
          <a:p>
            <a:pPr indent="-190500" lvl="0" marL="228600" marR="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Based on my feedback from the last 6 months, where should I focus my growth? </a:t>
            </a:r>
            <a:endParaRPr sz="1200">
              <a:solidFill>
                <a:schemeClr val="dk1"/>
              </a:solidFill>
              <a:latin typeface="DM Sans"/>
              <a:ea typeface="DM Sans"/>
              <a:cs typeface="DM Sans"/>
              <a:sym typeface="DM Sans"/>
            </a:endParaRPr>
          </a:p>
          <a:p>
            <a:pPr indent="-190500" lvl="0" marL="228600" marR="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Summarize the themes of my 1:1s with my manager from the last month.</a:t>
            </a:r>
            <a:endParaRPr sz="12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b="1" sz="1200">
              <a:solidFill>
                <a:schemeClr val="dk1"/>
              </a:solidFill>
              <a:latin typeface="DM Sans"/>
              <a:ea typeface="DM Sans"/>
              <a:cs typeface="DM Sans"/>
              <a:sym typeface="DM Sans"/>
            </a:endParaRPr>
          </a:p>
          <a:p>
            <a:pPr indent="0" lvl="0" marL="0" rtl="0" algn="l">
              <a:spcBef>
                <a:spcPts val="0"/>
              </a:spcBef>
              <a:spcAft>
                <a:spcPts val="0"/>
              </a:spcAft>
              <a:buNone/>
            </a:pPr>
            <a:r>
              <a:rPr lang="en" sz="1500">
                <a:solidFill>
                  <a:schemeClr val="dk1"/>
                </a:solidFill>
                <a:latin typeface="DM Sans SemiBold"/>
                <a:ea typeface="DM Sans SemiBold"/>
                <a:cs typeface="DM Sans SemiBold"/>
                <a:sym typeface="DM Sans SemiBold"/>
              </a:rPr>
              <a:t>Get answers to your sensitive or burning questions without needing to hunt through policies or wait for HR.</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What are our medical benefits?</a:t>
            </a:r>
            <a:endParaRPr sz="1200">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How do I apply for parental leave?</a:t>
            </a:r>
            <a:endParaRPr sz="1200">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What do I need to do to access a different office location? </a:t>
            </a:r>
            <a:endParaRPr sz="1200">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How much is the L&amp;D stipend?</a:t>
            </a:r>
            <a:endParaRPr sz="1200">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How do I update my direct deposit information?</a:t>
            </a:r>
            <a:endParaRPr sz="1200">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How do I get a promotion? </a:t>
            </a:r>
            <a:endParaRPr b="1" sz="12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i="1" sz="1200">
              <a:solidFill>
                <a:schemeClr val="dk1"/>
              </a:solidFill>
              <a:latin typeface="DM Sans"/>
              <a:ea typeface="DM Sans"/>
              <a:cs typeface="DM Sans"/>
              <a:sym typeface="DM Sans"/>
            </a:endParaRPr>
          </a:p>
          <a:p>
            <a:pPr indent="-114300" lvl="0" marL="22860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p:txBody>
      </p:sp>
      <p:sp>
        <p:nvSpPr>
          <p:cNvPr id="273" name="Google Shape;273;p41"/>
          <p:cNvSpPr/>
          <p:nvPr/>
        </p:nvSpPr>
        <p:spPr>
          <a:xfrm>
            <a:off x="4986750" y="0"/>
            <a:ext cx="4157100" cy="5143500"/>
          </a:xfrm>
          <a:prstGeom prst="roundRect">
            <a:avLst>
              <a:gd fmla="val 224" name="adj"/>
            </a:avLst>
          </a:prstGeom>
          <a:gradFill>
            <a:gsLst>
              <a:gs pos="0">
                <a:srgbClr val="67E2EB"/>
              </a:gs>
              <a:gs pos="100000">
                <a:srgbClr val="BFF1F5"/>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74" name="Google Shape;274;p41"/>
          <p:cNvPicPr preferRelativeResize="0"/>
          <p:nvPr/>
        </p:nvPicPr>
        <p:blipFill rotWithShape="1">
          <a:blip r:embed="rId3">
            <a:alphaModFix/>
          </a:blip>
          <a:srcRect b="0" l="9" r="0" t="0"/>
          <a:stretch/>
        </p:blipFill>
        <p:spPr>
          <a:xfrm>
            <a:off x="8604234" y="4676893"/>
            <a:ext cx="312250" cy="178100"/>
          </a:xfrm>
          <a:prstGeom prst="rect">
            <a:avLst/>
          </a:prstGeom>
          <a:noFill/>
          <a:ln>
            <a:noFill/>
          </a:ln>
        </p:spPr>
      </p:pic>
      <p:pic>
        <p:nvPicPr>
          <p:cNvPr id="275" name="Google Shape;275;p41" title="anchor-sub-coach-03@2x.jpg"/>
          <p:cNvPicPr preferRelativeResize="0"/>
          <p:nvPr/>
        </p:nvPicPr>
        <p:blipFill>
          <a:blip r:embed="rId4">
            <a:alphaModFix/>
          </a:blip>
          <a:stretch>
            <a:fillRect/>
          </a:stretch>
        </p:blipFill>
        <p:spPr>
          <a:xfrm>
            <a:off x="5069037" y="1290675"/>
            <a:ext cx="3992400" cy="2465700"/>
          </a:xfrm>
          <a:prstGeom prst="roundRect">
            <a:avLst>
              <a:gd fmla="val 6927" name="adj"/>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2"/>
          <p:cNvSpPr/>
          <p:nvPr/>
        </p:nvSpPr>
        <p:spPr>
          <a:xfrm>
            <a:off x="329975" y="4583950"/>
            <a:ext cx="411300" cy="35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 name="Google Shape;281;p42"/>
          <p:cNvSpPr txBox="1"/>
          <p:nvPr/>
        </p:nvSpPr>
        <p:spPr>
          <a:xfrm>
            <a:off x="139025" y="224875"/>
            <a:ext cx="4691400" cy="6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1900">
                <a:solidFill>
                  <a:schemeClr val="dk1"/>
                </a:solidFill>
                <a:latin typeface="DM Sans"/>
                <a:ea typeface="DM Sans"/>
                <a:cs typeface="DM Sans"/>
                <a:sym typeface="DM Sans"/>
              </a:rPr>
              <a:t>How t</a:t>
            </a:r>
            <a:r>
              <a:rPr b="1" lang="en" sz="1900">
                <a:solidFill>
                  <a:schemeClr val="dk1"/>
                </a:solidFill>
                <a:latin typeface="DM Sans"/>
                <a:ea typeface="DM Sans"/>
                <a:cs typeface="DM Sans"/>
                <a:sym typeface="DM Sans"/>
              </a:rPr>
              <a:t>he Agent fits into your workflow</a:t>
            </a:r>
            <a:endParaRPr b="1" sz="2200">
              <a:solidFill>
                <a:schemeClr val="dk1"/>
              </a:solidFill>
              <a:highlight>
                <a:srgbClr val="EBD9FA"/>
              </a:highlight>
              <a:latin typeface="DM Sans"/>
              <a:ea typeface="DM Sans"/>
              <a:cs typeface="DM Sans"/>
              <a:sym typeface="DM Sans"/>
            </a:endParaRPr>
          </a:p>
        </p:txBody>
      </p:sp>
      <p:sp>
        <p:nvSpPr>
          <p:cNvPr id="282" name="Google Shape;282;p42"/>
          <p:cNvSpPr txBox="1"/>
          <p:nvPr/>
        </p:nvSpPr>
        <p:spPr>
          <a:xfrm>
            <a:off x="139025" y="691900"/>
            <a:ext cx="4795500" cy="41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DM Sans SemiBold"/>
                <a:ea typeface="DM Sans SemiBold"/>
                <a:cs typeface="DM Sans SemiBold"/>
                <a:sym typeface="DM Sans SemiBold"/>
              </a:rPr>
              <a:t>Use the Agent to become a more effective leader. </a:t>
            </a:r>
            <a:endParaRPr sz="1500">
              <a:solidFill>
                <a:schemeClr val="dk1"/>
              </a:solidFill>
              <a:latin typeface="DM Sans SemiBold"/>
              <a:ea typeface="DM Sans SemiBold"/>
              <a:cs typeface="DM Sans SemiBold"/>
              <a:sym typeface="DM Sans SemiBol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a:p>
            <a:pPr indent="457200" lvl="0" marL="0" rtl="0" algn="l">
              <a:spcBef>
                <a:spcPts val="0"/>
              </a:spcBef>
              <a:spcAft>
                <a:spcPts val="0"/>
              </a:spcAft>
              <a:buClr>
                <a:schemeClr val="dk1"/>
              </a:buClr>
              <a:buSzPts val="1100"/>
              <a:buFont typeface="Arial"/>
              <a:buNone/>
            </a:pPr>
            <a:r>
              <a:rPr i="1" lang="en" sz="1200">
                <a:solidFill>
                  <a:schemeClr val="dk1"/>
                </a:solidFill>
                <a:latin typeface="DM Sans Medium"/>
                <a:ea typeface="DM Sans Medium"/>
                <a:cs typeface="DM Sans Medium"/>
                <a:sym typeface="DM Sans Medium"/>
              </a:rPr>
              <a:t>Improve team performance &amp; engagement</a:t>
            </a:r>
            <a:endParaRPr i="1" sz="1200">
              <a:solidFill>
                <a:schemeClr val="dk1"/>
              </a:solidFill>
              <a:latin typeface="DM Sans Medium"/>
              <a:ea typeface="DM Sans Medium"/>
              <a:cs typeface="DM Sans Medium"/>
              <a:sym typeface="DM Sans Medium"/>
            </a:endParaRPr>
          </a:p>
          <a:p>
            <a:pPr indent="457200" lvl="0" marL="0" rtl="0" algn="l">
              <a:spcBef>
                <a:spcPts val="1000"/>
              </a:spcBef>
              <a:spcAft>
                <a:spcPts val="0"/>
              </a:spcAft>
              <a:buClr>
                <a:schemeClr val="dk1"/>
              </a:buClr>
              <a:buSzPts val="1100"/>
              <a:buFont typeface="Arial"/>
              <a:buNone/>
            </a:pPr>
            <a:r>
              <a:rPr i="1" lang="en" sz="1200">
                <a:solidFill>
                  <a:schemeClr val="dk1"/>
                </a:solidFill>
                <a:latin typeface="DM Sans Medium"/>
                <a:ea typeface="DM Sans Medium"/>
                <a:cs typeface="DM Sans Medium"/>
                <a:sym typeface="DM Sans Medium"/>
              </a:rPr>
              <a:t>Navigate difficult conversations</a:t>
            </a:r>
            <a:endParaRPr i="1" sz="1200">
              <a:solidFill>
                <a:schemeClr val="dk1"/>
              </a:solidFill>
              <a:latin typeface="DM Sans Medium"/>
              <a:ea typeface="DM Sans Medium"/>
              <a:cs typeface="DM Sans Medium"/>
              <a:sym typeface="DM Sans Medium"/>
            </a:endParaRPr>
          </a:p>
          <a:p>
            <a:pPr indent="457200" lvl="0" marL="0" rtl="0" algn="l">
              <a:spcBef>
                <a:spcPts val="1000"/>
              </a:spcBef>
              <a:spcAft>
                <a:spcPts val="0"/>
              </a:spcAft>
              <a:buClr>
                <a:schemeClr val="dk1"/>
              </a:buClr>
              <a:buSzPts val="1100"/>
              <a:buFont typeface="Arial"/>
              <a:buNone/>
            </a:pPr>
            <a:r>
              <a:rPr i="1" lang="en" sz="1200">
                <a:solidFill>
                  <a:schemeClr val="dk1"/>
                </a:solidFill>
                <a:latin typeface="DM Sans Medium"/>
                <a:ea typeface="DM Sans Medium"/>
                <a:cs typeface="DM Sans Medium"/>
                <a:sym typeface="DM Sans Medium"/>
              </a:rPr>
              <a:t>Identify coaching moments and performance risks early</a:t>
            </a:r>
            <a:endParaRPr i="1" sz="1200">
              <a:solidFill>
                <a:schemeClr val="dk1"/>
              </a:solidFill>
              <a:latin typeface="DM Sans Medium"/>
              <a:ea typeface="DM Sans Medium"/>
              <a:cs typeface="DM Sans Medium"/>
              <a:sym typeface="DM Sans Medium"/>
            </a:endParaRPr>
          </a:p>
          <a:p>
            <a:pPr indent="0" lvl="0" marL="0" rtl="0" algn="l">
              <a:spcBef>
                <a:spcPts val="1000"/>
              </a:spcBef>
              <a:spcAft>
                <a:spcPts val="0"/>
              </a:spcAft>
              <a:buClr>
                <a:schemeClr val="dk1"/>
              </a:buClr>
              <a:buSzPts val="1100"/>
              <a:buFont typeface="Arial"/>
              <a:buNone/>
            </a:pPr>
            <a:r>
              <a:t/>
            </a:r>
            <a:endParaRPr b="1"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Who on my team hasn’t received feedback this quarter?</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Summarize the updates from my team over the last week</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What did I talk about in my last 1:1 with [employee]?</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What feedback has [employee] received in the last 6 months? </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How do I recommend an employee for a promotion? </a:t>
            </a:r>
            <a:endParaRPr sz="1200">
              <a:solidFill>
                <a:schemeClr val="dk1"/>
              </a:solidFill>
              <a:latin typeface="DM Sans"/>
              <a:ea typeface="DM Sans"/>
              <a:cs typeface="DM Sans"/>
              <a:sym typeface="DM Sans"/>
            </a:endParaRPr>
          </a:p>
          <a:p>
            <a:pPr indent="-304800" lvl="0" marL="4572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How should I provide feedback to my employee?</a:t>
            </a:r>
            <a:endParaRPr sz="12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2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b="1" sz="12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p:txBody>
      </p:sp>
      <p:sp>
        <p:nvSpPr>
          <p:cNvPr id="283" name="Google Shape;283;p42"/>
          <p:cNvSpPr/>
          <p:nvPr/>
        </p:nvSpPr>
        <p:spPr>
          <a:xfrm>
            <a:off x="4986750" y="0"/>
            <a:ext cx="4157100" cy="5143500"/>
          </a:xfrm>
          <a:prstGeom prst="roundRect">
            <a:avLst>
              <a:gd fmla="val 224" name="adj"/>
            </a:avLst>
          </a:prstGeom>
          <a:gradFill>
            <a:gsLst>
              <a:gs pos="0">
                <a:srgbClr val="EBD9FA"/>
              </a:gs>
              <a:gs pos="100000">
                <a:srgbClr val="FADCFC"/>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4" name="Google Shape;284;p42"/>
          <p:cNvPicPr preferRelativeResize="0"/>
          <p:nvPr/>
        </p:nvPicPr>
        <p:blipFill rotWithShape="1">
          <a:blip r:embed="rId3">
            <a:alphaModFix/>
          </a:blip>
          <a:srcRect b="0" l="9" r="0" t="0"/>
          <a:stretch/>
        </p:blipFill>
        <p:spPr>
          <a:xfrm>
            <a:off x="8604234" y="4676893"/>
            <a:ext cx="312250" cy="178100"/>
          </a:xfrm>
          <a:prstGeom prst="rect">
            <a:avLst/>
          </a:prstGeom>
          <a:noFill/>
          <a:ln>
            <a:noFill/>
          </a:ln>
        </p:spPr>
      </p:pic>
      <p:pic>
        <p:nvPicPr>
          <p:cNvPr id="285" name="Google Shape;285;p42" title="anchor-sub-coach-01@2x.jpg"/>
          <p:cNvPicPr preferRelativeResize="0"/>
          <p:nvPr/>
        </p:nvPicPr>
        <p:blipFill rotWithShape="1">
          <a:blip r:embed="rId4">
            <a:alphaModFix/>
          </a:blip>
          <a:srcRect b="3846" l="1107" r="882" t="0"/>
          <a:stretch/>
        </p:blipFill>
        <p:spPr>
          <a:xfrm>
            <a:off x="5147400" y="1188275"/>
            <a:ext cx="3835800" cy="2354100"/>
          </a:xfrm>
          <a:prstGeom prst="roundRect">
            <a:avLst>
              <a:gd fmla="val 7817" name="adj"/>
            </a:avLst>
          </a:prstGeom>
          <a:noFill/>
          <a:ln>
            <a:noFill/>
          </a:ln>
        </p:spPr>
      </p:pic>
      <p:sp>
        <p:nvSpPr>
          <p:cNvPr id="286" name="Google Shape;286;p42"/>
          <p:cNvSpPr/>
          <p:nvPr/>
        </p:nvSpPr>
        <p:spPr>
          <a:xfrm>
            <a:off x="438725" y="4228900"/>
            <a:ext cx="4196100" cy="626100"/>
          </a:xfrm>
          <a:prstGeom prst="roundRect">
            <a:avLst>
              <a:gd fmla="val 16667" name="adj"/>
            </a:avLst>
          </a:prstGeom>
          <a:solidFill>
            <a:srgbClr val="CDFA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DM Sans"/>
                <a:ea typeface="DM Sans"/>
                <a:cs typeface="DM Sans"/>
                <a:sym typeface="DM Sans"/>
              </a:rPr>
              <a:t>✨Check out </a:t>
            </a:r>
            <a:r>
              <a:rPr lang="en" u="sng">
                <a:solidFill>
                  <a:schemeClr val="hlink"/>
                </a:solidFill>
                <a:latin typeface="DM Sans"/>
                <a:ea typeface="DM Sans"/>
                <a:cs typeface="DM Sans"/>
                <a:sym typeface="DM Sans"/>
                <a:hlinkClick r:id="rId5"/>
              </a:rPr>
              <a:t>this resource </a:t>
            </a:r>
            <a:r>
              <a:rPr lang="en">
                <a:latin typeface="DM Sans"/>
                <a:ea typeface="DM Sans"/>
                <a:cs typeface="DM Sans"/>
                <a:sym typeface="DM Sans"/>
              </a:rPr>
              <a:t>from Lattice for tips on AI prompt writing for managers</a:t>
            </a:r>
            <a:endParaRPr>
              <a:latin typeface="DM Sans"/>
              <a:ea typeface="DM Sans"/>
              <a:cs typeface="DM Sans"/>
              <a:sym typeface="DM Sans"/>
            </a:endParaRPr>
          </a:p>
        </p:txBody>
      </p:sp>
      <p:pic>
        <p:nvPicPr>
          <p:cNvPr id="287" name="Google Shape;287;p42"/>
          <p:cNvPicPr preferRelativeResize="0"/>
          <p:nvPr/>
        </p:nvPicPr>
        <p:blipFill rotWithShape="1">
          <a:blip r:embed="rId6">
            <a:alphaModFix/>
          </a:blip>
          <a:srcRect b="0" l="0" r="0" t="0"/>
          <a:stretch/>
        </p:blipFill>
        <p:spPr>
          <a:xfrm>
            <a:off x="441299" y="1188272"/>
            <a:ext cx="188646" cy="188625"/>
          </a:xfrm>
          <a:prstGeom prst="rect">
            <a:avLst/>
          </a:prstGeom>
          <a:noFill/>
          <a:ln>
            <a:noFill/>
          </a:ln>
        </p:spPr>
      </p:pic>
      <p:pic>
        <p:nvPicPr>
          <p:cNvPr id="288" name="Google Shape;288;p42"/>
          <p:cNvPicPr preferRelativeResize="0"/>
          <p:nvPr/>
        </p:nvPicPr>
        <p:blipFill rotWithShape="1">
          <a:blip r:embed="rId6">
            <a:alphaModFix/>
          </a:blip>
          <a:srcRect b="0" l="0" r="0" t="0"/>
          <a:stretch/>
        </p:blipFill>
        <p:spPr>
          <a:xfrm>
            <a:off x="441299" y="1503134"/>
            <a:ext cx="188646" cy="188625"/>
          </a:xfrm>
          <a:prstGeom prst="rect">
            <a:avLst/>
          </a:prstGeom>
          <a:noFill/>
          <a:ln>
            <a:noFill/>
          </a:ln>
        </p:spPr>
      </p:pic>
      <p:pic>
        <p:nvPicPr>
          <p:cNvPr id="289" name="Google Shape;289;p42"/>
          <p:cNvPicPr preferRelativeResize="0"/>
          <p:nvPr/>
        </p:nvPicPr>
        <p:blipFill rotWithShape="1">
          <a:blip r:embed="rId6">
            <a:alphaModFix/>
          </a:blip>
          <a:srcRect b="0" l="0" r="0" t="0"/>
          <a:stretch/>
        </p:blipFill>
        <p:spPr>
          <a:xfrm>
            <a:off x="441299" y="1817997"/>
            <a:ext cx="188646" cy="188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3"/>
          <p:cNvSpPr txBox="1"/>
          <p:nvPr>
            <p:ph type="title"/>
          </p:nvPr>
        </p:nvSpPr>
        <p:spPr>
          <a:xfrm>
            <a:off x="255125" y="306125"/>
            <a:ext cx="7681800" cy="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What to watch out for</a:t>
            </a:r>
            <a:r>
              <a:rPr lang="en" sz="2800">
                <a:solidFill>
                  <a:schemeClr val="dk1"/>
                </a:solidFill>
              </a:rPr>
              <a:t> when using AI </a:t>
            </a:r>
            <a:endParaRPr/>
          </a:p>
        </p:txBody>
      </p:sp>
      <p:sp>
        <p:nvSpPr>
          <p:cNvPr id="295" name="Google Shape;295;p43"/>
          <p:cNvSpPr txBox="1"/>
          <p:nvPr/>
        </p:nvSpPr>
        <p:spPr>
          <a:xfrm>
            <a:off x="462575" y="1068350"/>
            <a:ext cx="8216400" cy="3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latin typeface="DM Sans"/>
                <a:ea typeface="DM Sans"/>
                <a:cs typeface="DM Sans"/>
                <a:sym typeface="DM Sans"/>
              </a:rPr>
              <a:t>Over-relying on AI: Always review, personalize, and edit AI output.</a:t>
            </a:r>
            <a:endParaRPr b="1" i="1" sz="1800">
              <a:latin typeface="DM Sans"/>
              <a:ea typeface="DM Sans"/>
              <a:cs typeface="DM Sans"/>
              <a:sym typeface="DM Sans"/>
            </a:endParaRPr>
          </a:p>
          <a:p>
            <a:pPr indent="0" lvl="0" marL="0" rtl="0" algn="l">
              <a:spcBef>
                <a:spcPts val="0"/>
              </a:spcBef>
              <a:spcAft>
                <a:spcPts val="0"/>
              </a:spcAft>
              <a:buNone/>
            </a:pPr>
            <a:r>
              <a:t/>
            </a:r>
            <a:endParaRPr i="1" sz="1800">
              <a:latin typeface="DM Sans"/>
              <a:ea typeface="DM Sans"/>
              <a:cs typeface="DM Sans"/>
              <a:sym typeface="DM Sans"/>
            </a:endParaRPr>
          </a:p>
          <a:p>
            <a:pPr indent="0" lvl="0" marL="0" rtl="0" algn="l">
              <a:spcBef>
                <a:spcPts val="0"/>
              </a:spcBef>
              <a:spcAft>
                <a:spcPts val="0"/>
              </a:spcAft>
              <a:buNone/>
            </a:pPr>
            <a:r>
              <a:rPr lang="en" sz="1800">
                <a:latin typeface="DM Sans"/>
                <a:ea typeface="DM Sans"/>
                <a:cs typeface="DM Sans"/>
                <a:sym typeface="DM Sans"/>
              </a:rPr>
              <a:t>❗ Losing your voice: Feedback should still sound like *you*.</a:t>
            </a:r>
            <a:endParaRPr sz="1800">
              <a:latin typeface="DM Sans"/>
              <a:ea typeface="DM Sans"/>
              <a:cs typeface="DM Sans"/>
              <a:sym typeface="DM Sans"/>
            </a:endParaRPr>
          </a:p>
          <a:p>
            <a:pPr indent="0" lvl="0" marL="0" rtl="0" algn="l">
              <a:spcBef>
                <a:spcPts val="1000"/>
              </a:spcBef>
              <a:spcAft>
                <a:spcPts val="0"/>
              </a:spcAft>
              <a:buNone/>
            </a:pPr>
            <a:r>
              <a:rPr lang="en" sz="1800">
                <a:latin typeface="DM Sans"/>
                <a:ea typeface="DM Sans"/>
                <a:cs typeface="DM Sans"/>
                <a:sym typeface="DM Sans"/>
              </a:rPr>
              <a:t>❗ Misusing tone suggestions: Don’t hide tough messages behind 'friendly' language.</a:t>
            </a:r>
            <a:endParaRPr sz="1800">
              <a:latin typeface="DM Sans"/>
              <a:ea typeface="DM Sans"/>
              <a:cs typeface="DM Sans"/>
              <a:sym typeface="DM Sans"/>
            </a:endParaRPr>
          </a:p>
          <a:p>
            <a:pPr indent="0" lvl="0" marL="0" rtl="0" algn="l">
              <a:spcBef>
                <a:spcPts val="1000"/>
              </a:spcBef>
              <a:spcAft>
                <a:spcPts val="0"/>
              </a:spcAft>
              <a:buNone/>
            </a:pPr>
            <a:r>
              <a:rPr lang="en" sz="1800">
                <a:latin typeface="DM Sans"/>
                <a:ea typeface="DM Sans"/>
                <a:cs typeface="DM Sans"/>
                <a:sym typeface="DM Sans"/>
              </a:rPr>
              <a:t>❗ Assuming AI knows the full context: Add team- or person-specific details.</a:t>
            </a:r>
            <a:endParaRPr sz="1800">
              <a:latin typeface="DM Sans"/>
              <a:ea typeface="DM Sans"/>
              <a:cs typeface="DM Sans"/>
              <a:sym typeface="DM Sans"/>
            </a:endParaRPr>
          </a:p>
          <a:p>
            <a:pPr indent="0" lvl="0" marL="0" rtl="0" algn="l">
              <a:spcBef>
                <a:spcPts val="1000"/>
              </a:spcBef>
              <a:spcAft>
                <a:spcPts val="0"/>
              </a:spcAft>
              <a:buNone/>
            </a:pPr>
            <a:r>
              <a:rPr lang="en" sz="1800">
                <a:latin typeface="DM Sans"/>
                <a:ea typeface="DM Sans"/>
                <a:cs typeface="DM Sans"/>
                <a:sym typeface="DM Sans"/>
              </a:rPr>
              <a:t>❗ Using AI for sensitive or private data: Keep personal issues or confidential info out of AI tools.</a:t>
            </a:r>
            <a:endParaRPr sz="1800">
              <a:latin typeface="DM Sans"/>
              <a:ea typeface="DM Sans"/>
              <a:cs typeface="DM Sans"/>
              <a:sym typeface="DM Sans"/>
            </a:endParaRPr>
          </a:p>
          <a:p>
            <a:pPr indent="0" lvl="0" marL="0" rtl="0" algn="l">
              <a:spcBef>
                <a:spcPts val="1000"/>
              </a:spcBef>
              <a:spcAft>
                <a:spcPts val="0"/>
              </a:spcAft>
              <a:buNone/>
            </a:pPr>
            <a:r>
              <a:t/>
            </a:r>
            <a:endParaRPr sz="1800">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4"/>
          <p:cNvSpPr txBox="1"/>
          <p:nvPr>
            <p:ph type="title"/>
          </p:nvPr>
        </p:nvSpPr>
        <p:spPr>
          <a:xfrm>
            <a:off x="255125" y="306125"/>
            <a:ext cx="7681800" cy="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What </a:t>
            </a:r>
            <a:r>
              <a:rPr lang="en" sz="2800">
                <a:solidFill>
                  <a:schemeClr val="dk1"/>
                </a:solidFill>
              </a:rPr>
              <a:t>we need from you </a:t>
            </a:r>
            <a:endParaRPr/>
          </a:p>
        </p:txBody>
      </p:sp>
      <p:sp>
        <p:nvSpPr>
          <p:cNvPr id="301" name="Google Shape;301;p44"/>
          <p:cNvSpPr txBox="1"/>
          <p:nvPr/>
        </p:nvSpPr>
        <p:spPr>
          <a:xfrm>
            <a:off x="462575" y="1068350"/>
            <a:ext cx="8216400" cy="3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highlight>
                  <a:srgbClr val="EBD9FA"/>
                </a:highlight>
                <a:latin typeface="DM Sans"/>
                <a:ea typeface="DM Sans"/>
                <a:cs typeface="DM Sans"/>
                <a:sym typeface="DM Sans"/>
              </a:rPr>
              <a:t>Start using the Lattice AI Agent today</a:t>
            </a:r>
            <a:endParaRPr b="1" sz="1500">
              <a:highlight>
                <a:srgbClr val="EBD9FA"/>
              </a:highlight>
              <a:latin typeface="DM Sans"/>
              <a:ea typeface="DM Sans"/>
              <a:cs typeface="DM Sans"/>
              <a:sym typeface="DM Sans"/>
            </a:endParaRPr>
          </a:p>
          <a:p>
            <a:pPr indent="0" lvl="0" marL="0" rtl="0" algn="l">
              <a:spcBef>
                <a:spcPts val="1000"/>
              </a:spcBef>
              <a:spcAft>
                <a:spcPts val="0"/>
              </a:spcAft>
              <a:buNone/>
            </a:pPr>
            <a:r>
              <a:rPr lang="en">
                <a:latin typeface="DM Sans"/>
                <a:ea typeface="DM Sans"/>
                <a:cs typeface="DM Sans"/>
                <a:sym typeface="DM Sans"/>
              </a:rPr>
              <a:t>Share examples of ways you’ve prompted the Agent for insights into your team:</a:t>
            </a:r>
            <a:endParaRPr>
              <a:latin typeface="DM Sans"/>
              <a:ea typeface="DM Sans"/>
              <a:cs typeface="DM Sans"/>
              <a:sym typeface="DM Sans"/>
            </a:endParaRPr>
          </a:p>
          <a:p>
            <a:pPr indent="0" lvl="0" marL="457200" rtl="0" algn="l">
              <a:spcBef>
                <a:spcPts val="1000"/>
              </a:spcBef>
              <a:spcAft>
                <a:spcPts val="0"/>
              </a:spcAft>
              <a:buNone/>
            </a:pPr>
            <a:r>
              <a:rPr lang="en" sz="1200">
                <a:latin typeface="DM Sans"/>
                <a:ea typeface="DM Sans"/>
                <a:cs typeface="DM Sans"/>
                <a:sym typeface="DM Sans"/>
              </a:rPr>
              <a:t>🤩 </a:t>
            </a:r>
            <a:r>
              <a:rPr i="1" lang="en" sz="1200">
                <a:latin typeface="DM Sans"/>
                <a:ea typeface="DM Sans"/>
                <a:cs typeface="DM Sans"/>
                <a:sym typeface="DM Sans"/>
              </a:rPr>
              <a:t>What’s a prompt that really impressed you? </a:t>
            </a:r>
            <a:endParaRPr i="1" sz="1200">
              <a:latin typeface="DM Sans"/>
              <a:ea typeface="DM Sans"/>
              <a:cs typeface="DM Sans"/>
              <a:sym typeface="DM Sans"/>
            </a:endParaRPr>
          </a:p>
          <a:p>
            <a:pPr indent="0" lvl="0" marL="457200" rtl="0" algn="l">
              <a:spcBef>
                <a:spcPts val="1000"/>
              </a:spcBef>
              <a:spcAft>
                <a:spcPts val="0"/>
              </a:spcAft>
              <a:buNone/>
            </a:pPr>
            <a:r>
              <a:rPr lang="en" sz="1200">
                <a:latin typeface="DM Sans"/>
                <a:ea typeface="DM Sans"/>
                <a:cs typeface="DM Sans"/>
                <a:sym typeface="DM Sans"/>
              </a:rPr>
              <a:t>🤓 </a:t>
            </a:r>
            <a:r>
              <a:rPr i="1" lang="en" sz="1200">
                <a:latin typeface="DM Sans"/>
                <a:ea typeface="DM Sans"/>
                <a:cs typeface="DM Sans"/>
                <a:sym typeface="DM Sans"/>
              </a:rPr>
              <a:t>What kinds of insights have you been able to glean from the Agent? </a:t>
            </a:r>
            <a:endParaRPr i="1" sz="1200">
              <a:latin typeface="DM Sans"/>
              <a:ea typeface="DM Sans"/>
              <a:cs typeface="DM Sans"/>
              <a:sym typeface="DM Sans"/>
            </a:endParaRPr>
          </a:p>
          <a:p>
            <a:pPr indent="0" lvl="0" marL="457200" rtl="0" algn="l">
              <a:spcBef>
                <a:spcPts val="1000"/>
              </a:spcBef>
              <a:spcAft>
                <a:spcPts val="0"/>
              </a:spcAft>
              <a:buNone/>
            </a:pPr>
            <a:r>
              <a:t/>
            </a:r>
            <a:endParaRPr i="1" sz="1200">
              <a:latin typeface="DM Sans"/>
              <a:ea typeface="DM Sans"/>
              <a:cs typeface="DM Sans"/>
              <a:sym typeface="DM Sans"/>
            </a:endParaRPr>
          </a:p>
          <a:p>
            <a:pPr indent="0" lvl="0" marL="0" rtl="0" algn="l">
              <a:spcBef>
                <a:spcPts val="1000"/>
              </a:spcBef>
              <a:spcAft>
                <a:spcPts val="0"/>
              </a:spcAft>
              <a:buNone/>
            </a:pPr>
            <a:r>
              <a:rPr b="1" lang="en" sz="1500">
                <a:highlight>
                  <a:srgbClr val="FADCFC"/>
                </a:highlight>
                <a:latin typeface="DM Sans"/>
                <a:ea typeface="DM Sans"/>
                <a:cs typeface="DM Sans"/>
                <a:sym typeface="DM Sans"/>
              </a:rPr>
              <a:t>Demonstrate good behaviors for your team by tracking 1:1s, submitting feedback, or posting a public update</a:t>
            </a:r>
            <a:endParaRPr>
              <a:highlight>
                <a:srgbClr val="FADCFC"/>
              </a:highlight>
              <a:latin typeface="DM Sans"/>
              <a:ea typeface="DM Sans"/>
              <a:cs typeface="DM Sans"/>
              <a:sym typeface="DM Sans"/>
            </a:endParaRPr>
          </a:p>
          <a:p>
            <a:pPr indent="0" lvl="0" marL="0" rtl="0" algn="l">
              <a:spcBef>
                <a:spcPts val="1000"/>
              </a:spcBef>
              <a:spcAft>
                <a:spcPts val="0"/>
              </a:spcAft>
              <a:buNone/>
            </a:pPr>
            <a:r>
              <a:rPr lang="en">
                <a:latin typeface="DM Sans"/>
                <a:ea typeface="DM Sans"/>
                <a:cs typeface="DM Sans"/>
                <a:sym typeface="DM Sans"/>
              </a:rPr>
              <a:t>The more you encourage your team to use Lattice, the better the Agent will be able to support you as a manager!</a:t>
            </a:r>
            <a:endParaRPr i="1" sz="1200">
              <a:latin typeface="DM Sans"/>
              <a:ea typeface="DM Sans"/>
              <a:cs typeface="DM Sans"/>
              <a:sym typeface="DM Sans"/>
            </a:endParaRPr>
          </a:p>
          <a:p>
            <a:pPr indent="0" lvl="0" marL="0" rtl="0" algn="l">
              <a:spcBef>
                <a:spcPts val="1000"/>
              </a:spcBef>
              <a:spcAft>
                <a:spcPts val="0"/>
              </a:spcAft>
              <a:buNone/>
            </a:pPr>
            <a:r>
              <a:t/>
            </a:r>
            <a:endParaRPr i="1" sz="1200">
              <a:highlight>
                <a:srgbClr val="BFF1F5"/>
              </a:highlight>
              <a:latin typeface="DM Sans"/>
              <a:ea typeface="DM Sans"/>
              <a:cs typeface="DM Sans"/>
              <a:sym typeface="DM Sans"/>
            </a:endParaRPr>
          </a:p>
          <a:p>
            <a:pPr indent="0" lvl="0" marL="0" rtl="0" algn="l">
              <a:spcBef>
                <a:spcPts val="1000"/>
              </a:spcBef>
              <a:spcAft>
                <a:spcPts val="0"/>
              </a:spcAft>
              <a:buNone/>
            </a:pPr>
            <a:r>
              <a:rPr b="1" lang="en" sz="1500">
                <a:highlight>
                  <a:srgbClr val="BFF1F5"/>
                </a:highlight>
                <a:latin typeface="DM Sans"/>
                <a:ea typeface="DM Sans"/>
                <a:cs typeface="DM Sans"/>
                <a:sym typeface="DM Sans"/>
              </a:rPr>
              <a:t>When the time comes, encourage your team to try out the Agent</a:t>
            </a:r>
            <a:endParaRPr i="1" sz="1200">
              <a:highlight>
                <a:srgbClr val="BFF1F5"/>
              </a:highlight>
              <a:latin typeface="DM Sans"/>
              <a:ea typeface="DM Sans"/>
              <a:cs typeface="DM Sans"/>
              <a:sym typeface="DM Sans"/>
            </a:endParaRPr>
          </a:p>
          <a:p>
            <a:pPr indent="0" lvl="0" marL="0" rtl="0" algn="l">
              <a:spcBef>
                <a:spcPts val="1000"/>
              </a:spcBef>
              <a:spcAft>
                <a:spcPts val="0"/>
              </a:spcAft>
              <a:buNone/>
            </a:pPr>
            <a:r>
              <a:t/>
            </a:r>
            <a:endParaRPr sz="1500">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5"/>
          <p:cNvSpPr txBox="1"/>
          <p:nvPr/>
        </p:nvSpPr>
        <p:spPr>
          <a:xfrm>
            <a:off x="253725" y="1737650"/>
            <a:ext cx="7820100" cy="1229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4000">
                <a:solidFill>
                  <a:srgbClr val="FFFFFF"/>
                </a:solidFill>
                <a:latin typeface="DM Sans"/>
                <a:ea typeface="DM Sans"/>
                <a:cs typeface="DM Sans"/>
                <a:sym typeface="DM Sans"/>
              </a:rPr>
              <a:t>Lattice AI Agent for all employees</a:t>
            </a:r>
            <a:endParaRPr b="1" sz="4000">
              <a:solidFill>
                <a:srgbClr val="FFFFFF"/>
              </a:solidFill>
              <a:latin typeface="DM Sans"/>
              <a:ea typeface="DM Sans"/>
              <a:cs typeface="DM Sans"/>
              <a:sym typeface="DM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txBox="1"/>
          <p:nvPr>
            <p:ph type="title"/>
          </p:nvPr>
        </p:nvSpPr>
        <p:spPr>
          <a:xfrm>
            <a:off x="283200" y="347450"/>
            <a:ext cx="7612200" cy="64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Why use Lattice AI? </a:t>
            </a:r>
            <a:endParaRPr sz="2000">
              <a:solidFill>
                <a:schemeClr val="dk1"/>
              </a:solidFill>
            </a:endParaRPr>
          </a:p>
        </p:txBody>
      </p:sp>
      <p:sp>
        <p:nvSpPr>
          <p:cNvPr id="312" name="Google Shape;312;p46"/>
          <p:cNvSpPr txBox="1"/>
          <p:nvPr>
            <p:ph idx="2" type="body"/>
          </p:nvPr>
        </p:nvSpPr>
        <p:spPr>
          <a:xfrm>
            <a:off x="1289992" y="1145932"/>
            <a:ext cx="5923800" cy="862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DM Sans SemiBold"/>
                <a:ea typeface="DM Sans SemiBold"/>
                <a:cs typeface="DM Sans SemiBold"/>
                <a:sym typeface="DM Sans SemiBold"/>
              </a:rPr>
              <a:t>Purpose-built for people programs</a:t>
            </a:r>
            <a:endParaRPr>
              <a:solidFill>
                <a:schemeClr val="dk1"/>
              </a:solidFill>
              <a:latin typeface="DM Sans SemiBold"/>
              <a:ea typeface="DM Sans SemiBold"/>
              <a:cs typeface="DM Sans SemiBold"/>
              <a:sym typeface="DM Sans SemiBold"/>
            </a:endParaRPr>
          </a:p>
          <a:p>
            <a:pPr indent="0" lvl="0" marL="0" rtl="0" algn="l">
              <a:spcBef>
                <a:spcPts val="0"/>
              </a:spcBef>
              <a:spcAft>
                <a:spcPts val="0"/>
              </a:spcAft>
              <a:buClr>
                <a:schemeClr val="dk1"/>
              </a:buClr>
              <a:buSzPts val="1100"/>
              <a:buFont typeface="Arial"/>
              <a:buNone/>
            </a:pPr>
            <a:r>
              <a:rPr lang="en" sz="900">
                <a:solidFill>
                  <a:schemeClr val="dk1"/>
                </a:solidFill>
              </a:rPr>
              <a:t>Lattice AI is trained on HR data and best practices a designed specifically for people management. It checks for bias and encourages actionable feedback. </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
        <p:nvSpPr>
          <p:cNvPr id="313" name="Google Shape;313;p46"/>
          <p:cNvSpPr txBox="1"/>
          <p:nvPr>
            <p:ph idx="2" type="body"/>
          </p:nvPr>
        </p:nvSpPr>
        <p:spPr>
          <a:xfrm>
            <a:off x="1256342" y="2013166"/>
            <a:ext cx="5923800" cy="862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DM Sans SemiBold"/>
                <a:ea typeface="DM Sans SemiBold"/>
                <a:cs typeface="DM Sans SemiBold"/>
                <a:sym typeface="DM Sans SemiBold"/>
              </a:rPr>
              <a:t>Context aware</a:t>
            </a:r>
            <a:endParaRPr>
              <a:solidFill>
                <a:schemeClr val="dk1"/>
              </a:solidFill>
              <a:latin typeface="DM Sans SemiBold"/>
              <a:ea typeface="DM Sans SemiBold"/>
              <a:cs typeface="DM Sans SemiBold"/>
              <a:sym typeface="DM Sans SemiBold"/>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Uses our Lattice data for specific and accurate insights.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
        <p:nvSpPr>
          <p:cNvPr id="314" name="Google Shape;314;p46"/>
          <p:cNvSpPr txBox="1"/>
          <p:nvPr>
            <p:ph idx="2" type="body"/>
          </p:nvPr>
        </p:nvSpPr>
        <p:spPr>
          <a:xfrm>
            <a:off x="1289992" y="2956740"/>
            <a:ext cx="5923800" cy="86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DM Sans SemiBold"/>
                <a:ea typeface="DM Sans SemiBold"/>
                <a:cs typeface="DM Sans SemiBold"/>
                <a:sym typeface="DM Sans SemiBold"/>
              </a:rPr>
              <a:t>Embedded where you work</a:t>
            </a:r>
            <a:endParaRPr sz="14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Integrated directly in review, feedback, and growth flows. No switching tools.</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p:txBody>
      </p:sp>
      <p:sp>
        <p:nvSpPr>
          <p:cNvPr id="315" name="Google Shape;315;p46"/>
          <p:cNvSpPr txBox="1"/>
          <p:nvPr/>
        </p:nvSpPr>
        <p:spPr>
          <a:xfrm>
            <a:off x="1256343" y="3818951"/>
            <a:ext cx="5923800" cy="86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DM Sans SemiBold"/>
                <a:ea typeface="DM Sans SemiBold"/>
                <a:cs typeface="DM Sans SemiBold"/>
                <a:sym typeface="DM Sans SemiBold"/>
              </a:rPr>
              <a:t>Get more value out of Lattice</a:t>
            </a:r>
            <a:endParaRPr>
              <a:solidFill>
                <a:schemeClr val="dk1"/>
              </a:solidFill>
              <a:latin typeface="DM Sans Medium"/>
              <a:ea typeface="DM Sans Medium"/>
              <a:cs typeface="DM Sans Medium"/>
              <a:sym typeface="DM Sans Medium"/>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DM Sans Medium"/>
                <a:ea typeface="DM Sans Medium"/>
                <a:cs typeface="DM Sans Medium"/>
                <a:sym typeface="DM Sans Medium"/>
              </a:rPr>
              <a:t>Lattice captures rich qualitative data from your team. AI helps you do something with it.</a:t>
            </a:r>
            <a:endParaRPr sz="1800">
              <a:solidFill>
                <a:schemeClr val="dk1"/>
              </a:solidFill>
              <a:latin typeface="DM Sans SemiBold"/>
              <a:ea typeface="DM Sans SemiBold"/>
              <a:cs typeface="DM Sans SemiBold"/>
              <a:sym typeface="DM Sans SemiBold"/>
            </a:endParaRPr>
          </a:p>
        </p:txBody>
      </p:sp>
      <p:sp>
        <p:nvSpPr>
          <p:cNvPr id="316" name="Google Shape;316;p46"/>
          <p:cNvSpPr/>
          <p:nvPr/>
        </p:nvSpPr>
        <p:spPr>
          <a:xfrm>
            <a:off x="615550" y="1202213"/>
            <a:ext cx="640800" cy="365700"/>
          </a:xfrm>
          <a:prstGeom prst="roundRect">
            <a:avLst>
              <a:gd fmla="val 50000" name="adj"/>
            </a:avLst>
          </a:prstGeom>
          <a:solidFill>
            <a:srgbClr val="AAE0D6">
              <a:alpha val="297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000000"/>
                </a:solidFill>
                <a:latin typeface="DM Sans"/>
                <a:ea typeface="DM Sans"/>
                <a:cs typeface="DM Sans"/>
                <a:sym typeface="DM Sans"/>
              </a:rPr>
              <a:t>01</a:t>
            </a:r>
            <a:endParaRPr b="1" sz="1600">
              <a:solidFill>
                <a:srgbClr val="000000"/>
              </a:solidFill>
              <a:latin typeface="DM Sans"/>
              <a:ea typeface="DM Sans"/>
              <a:cs typeface="DM Sans"/>
              <a:sym typeface="DM Sans"/>
            </a:endParaRPr>
          </a:p>
        </p:txBody>
      </p:sp>
      <p:sp>
        <p:nvSpPr>
          <p:cNvPr id="317" name="Google Shape;317;p46"/>
          <p:cNvSpPr/>
          <p:nvPr/>
        </p:nvSpPr>
        <p:spPr>
          <a:xfrm>
            <a:off x="615550" y="2094100"/>
            <a:ext cx="640800" cy="365700"/>
          </a:xfrm>
          <a:prstGeom prst="roundRect">
            <a:avLst>
              <a:gd fmla="val 50000" name="adj"/>
            </a:avLst>
          </a:prstGeom>
          <a:solidFill>
            <a:srgbClr val="77E0C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DM Sans"/>
                <a:ea typeface="DM Sans"/>
                <a:cs typeface="DM Sans"/>
                <a:sym typeface="DM Sans"/>
              </a:rPr>
              <a:t>02</a:t>
            </a:r>
            <a:endParaRPr b="1" sz="1600">
              <a:solidFill>
                <a:srgbClr val="FFFFFF"/>
              </a:solidFill>
              <a:latin typeface="DM Sans"/>
              <a:ea typeface="DM Sans"/>
              <a:cs typeface="DM Sans"/>
              <a:sym typeface="DM Sans"/>
            </a:endParaRPr>
          </a:p>
        </p:txBody>
      </p:sp>
      <p:sp>
        <p:nvSpPr>
          <p:cNvPr id="318" name="Google Shape;318;p46"/>
          <p:cNvSpPr/>
          <p:nvPr/>
        </p:nvSpPr>
        <p:spPr>
          <a:xfrm>
            <a:off x="649200" y="3025130"/>
            <a:ext cx="640800" cy="365700"/>
          </a:xfrm>
          <a:prstGeom prst="roundRect">
            <a:avLst>
              <a:gd fmla="val 50000" name="adj"/>
            </a:avLst>
          </a:prstGeom>
          <a:solidFill>
            <a:srgbClr val="1FAE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DM Sans"/>
                <a:ea typeface="DM Sans"/>
                <a:cs typeface="DM Sans"/>
                <a:sym typeface="DM Sans"/>
              </a:rPr>
              <a:t>03</a:t>
            </a:r>
            <a:endParaRPr b="1" sz="1600">
              <a:solidFill>
                <a:srgbClr val="FFFFFF"/>
              </a:solidFill>
              <a:latin typeface="DM Sans"/>
              <a:ea typeface="DM Sans"/>
              <a:cs typeface="DM Sans"/>
              <a:sym typeface="DM Sans"/>
            </a:endParaRPr>
          </a:p>
        </p:txBody>
      </p:sp>
      <p:sp>
        <p:nvSpPr>
          <p:cNvPr id="319" name="Google Shape;319;p46"/>
          <p:cNvSpPr/>
          <p:nvPr/>
        </p:nvSpPr>
        <p:spPr>
          <a:xfrm>
            <a:off x="649200" y="3881790"/>
            <a:ext cx="640800" cy="365700"/>
          </a:xfrm>
          <a:prstGeom prst="roundRect">
            <a:avLst>
              <a:gd fmla="val 50000" name="adj"/>
            </a:avLst>
          </a:prstGeom>
          <a:solidFill>
            <a:srgbClr val="167B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DM Sans"/>
                <a:ea typeface="DM Sans"/>
                <a:cs typeface="DM Sans"/>
                <a:sym typeface="DM Sans"/>
              </a:rPr>
              <a:t>04</a:t>
            </a:r>
            <a:endParaRPr b="1" sz="1600">
              <a:solidFill>
                <a:srgbClr val="FFFFFF"/>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7"/>
          <p:cNvSpPr txBox="1"/>
          <p:nvPr/>
        </p:nvSpPr>
        <p:spPr>
          <a:xfrm>
            <a:off x="261425" y="246900"/>
            <a:ext cx="8621100" cy="6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E0E29"/>
                </a:solidFill>
                <a:latin typeface="DM Sans"/>
                <a:ea typeface="DM Sans"/>
                <a:cs typeface="DM Sans"/>
                <a:sym typeface="DM Sans"/>
              </a:rPr>
              <a:t>How we plan to use the Agent</a:t>
            </a:r>
            <a:endParaRPr sz="2400">
              <a:solidFill>
                <a:srgbClr val="0E0E29"/>
              </a:solidFill>
              <a:latin typeface="DM Sans"/>
              <a:ea typeface="DM Sans"/>
              <a:cs typeface="DM Sans"/>
              <a:sym typeface="DM Sans"/>
            </a:endParaRPr>
          </a:p>
        </p:txBody>
      </p:sp>
      <p:sp>
        <p:nvSpPr>
          <p:cNvPr id="325" name="Google Shape;325;p47"/>
          <p:cNvSpPr txBox="1"/>
          <p:nvPr/>
        </p:nvSpPr>
        <p:spPr>
          <a:xfrm>
            <a:off x="538475" y="1181850"/>
            <a:ext cx="8067000" cy="3139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33B88C"/>
              </a:buClr>
              <a:buSzPts val="1800"/>
              <a:buFont typeface="DM Sans"/>
              <a:buChar char="●"/>
            </a:pPr>
            <a:r>
              <a:rPr lang="en" sz="1800">
                <a:solidFill>
                  <a:schemeClr val="dk1"/>
                </a:solidFill>
                <a:latin typeface="DM Sans"/>
                <a:ea typeface="DM Sans"/>
                <a:cs typeface="DM Sans"/>
                <a:sym typeface="DM Sans"/>
              </a:rPr>
              <a:t>Quickly answer HR, policy, and how to use Lattice questions</a:t>
            </a:r>
            <a:endParaRPr sz="18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800">
              <a:solidFill>
                <a:schemeClr val="dk1"/>
              </a:solidFill>
              <a:latin typeface="DM Sans"/>
              <a:ea typeface="DM Sans"/>
              <a:cs typeface="DM Sans"/>
              <a:sym typeface="DM Sans"/>
            </a:endParaRPr>
          </a:p>
          <a:p>
            <a:pPr indent="-342900" lvl="0" marL="457200" rtl="0" algn="l">
              <a:spcBef>
                <a:spcPts val="0"/>
              </a:spcBef>
              <a:spcAft>
                <a:spcPts val="0"/>
              </a:spcAft>
              <a:buClr>
                <a:srgbClr val="33B88C"/>
              </a:buClr>
              <a:buSzPts val="1800"/>
              <a:buFont typeface="DM Sans"/>
              <a:buChar char="●"/>
            </a:pPr>
            <a:r>
              <a:rPr lang="en" sz="1800">
                <a:solidFill>
                  <a:schemeClr val="dk1"/>
                </a:solidFill>
                <a:latin typeface="DM Sans"/>
                <a:ea typeface="DM Sans"/>
                <a:cs typeface="DM Sans"/>
                <a:sym typeface="DM Sans"/>
              </a:rPr>
              <a:t>Make the most out of Lattice product data (you can search &amp; summarize data from Lattice!)</a:t>
            </a:r>
            <a:endParaRPr sz="18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800">
              <a:solidFill>
                <a:schemeClr val="dk1"/>
              </a:solidFill>
              <a:latin typeface="DM Sans"/>
              <a:ea typeface="DM Sans"/>
              <a:cs typeface="DM Sans"/>
              <a:sym typeface="DM Sans"/>
            </a:endParaRPr>
          </a:p>
          <a:p>
            <a:pPr indent="-342900" lvl="0" marL="457200" rtl="0" algn="l">
              <a:spcBef>
                <a:spcPts val="0"/>
              </a:spcBef>
              <a:spcAft>
                <a:spcPts val="0"/>
              </a:spcAft>
              <a:buClr>
                <a:srgbClr val="33B88C"/>
              </a:buClr>
              <a:buSzPts val="1800"/>
              <a:buFont typeface="DM Sans"/>
              <a:buChar char="●"/>
            </a:pPr>
            <a:r>
              <a:rPr lang="en" sz="1800">
                <a:solidFill>
                  <a:schemeClr val="dk1"/>
                </a:solidFill>
                <a:latin typeface="DM Sans"/>
                <a:ea typeface="DM Sans"/>
                <a:cs typeface="DM Sans"/>
                <a:sym typeface="DM Sans"/>
              </a:rPr>
              <a:t>Empower you to own your career development with personalized coaching</a:t>
            </a:r>
            <a:endParaRPr sz="1800">
              <a:solidFill>
                <a:schemeClr val="dk1"/>
              </a:solidFill>
              <a:latin typeface="DM Sans"/>
              <a:ea typeface="DM Sans"/>
              <a:cs typeface="DM Sans"/>
              <a:sym typeface="DM Sans"/>
            </a:endParaRPr>
          </a:p>
        </p:txBody>
      </p:sp>
      <p:sp>
        <p:nvSpPr>
          <p:cNvPr id="326" name="Google Shape;326;p47"/>
          <p:cNvSpPr/>
          <p:nvPr/>
        </p:nvSpPr>
        <p:spPr>
          <a:xfrm>
            <a:off x="5202900" y="111400"/>
            <a:ext cx="3713700" cy="8079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DM Sans"/>
                <a:ea typeface="DM Sans"/>
                <a:cs typeface="DM Sans"/>
                <a:sym typeface="DM Sans"/>
              </a:rPr>
              <a:t>🚨</a:t>
            </a:r>
            <a:r>
              <a:rPr b="1" lang="en">
                <a:latin typeface="DM Sans"/>
                <a:ea typeface="DM Sans"/>
                <a:cs typeface="DM Sans"/>
                <a:sym typeface="DM Sans"/>
              </a:rPr>
              <a:t>EDIT</a:t>
            </a:r>
            <a:r>
              <a:rPr lang="en">
                <a:latin typeface="DM Sans"/>
                <a:ea typeface="DM Sans"/>
                <a:cs typeface="DM Sans"/>
                <a:sym typeface="DM Sans"/>
              </a:rPr>
              <a:t> this slide if there is anything else you’d like to highlight!</a:t>
            </a:r>
            <a:endParaRPr>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8"/>
          <p:cNvSpPr txBox="1"/>
          <p:nvPr>
            <p:ph type="title"/>
          </p:nvPr>
        </p:nvSpPr>
        <p:spPr>
          <a:xfrm>
            <a:off x="255581" y="306517"/>
            <a:ext cx="7054500" cy="105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Lattice’s AI Product Principles</a:t>
            </a:r>
            <a:endParaRPr/>
          </a:p>
        </p:txBody>
      </p:sp>
      <p:sp>
        <p:nvSpPr>
          <p:cNvPr id="332" name="Google Shape;332;p48"/>
          <p:cNvSpPr txBox="1"/>
          <p:nvPr>
            <p:ph idx="2" type="body"/>
          </p:nvPr>
        </p:nvSpPr>
        <p:spPr>
          <a:xfrm>
            <a:off x="328900" y="1171750"/>
            <a:ext cx="2674800" cy="33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DM Sans"/>
                <a:ea typeface="DM Sans"/>
                <a:cs typeface="DM Sans"/>
                <a:sym typeface="DM Sans"/>
              </a:rPr>
              <a:t>Elevate human decision making. </a:t>
            </a:r>
            <a:endParaRPr b="1">
              <a:latin typeface="DM Sans"/>
              <a:ea typeface="DM Sans"/>
              <a:cs typeface="DM Sans"/>
              <a:sym typeface="DM Sans"/>
            </a:endParaRPr>
          </a:p>
          <a:p>
            <a:pPr indent="0" lvl="0" marL="0" rtl="0" algn="l">
              <a:spcBef>
                <a:spcPts val="1200"/>
              </a:spcBef>
              <a:spcAft>
                <a:spcPts val="1200"/>
              </a:spcAft>
              <a:buNone/>
            </a:pPr>
            <a:r>
              <a:rPr lang="en" sz="1500"/>
              <a:t>They are not just repackaging data! Their AI tools are designed to empower leaders to get time back and make more informed decisions with access to next-level insights and content summaries.  </a:t>
            </a:r>
            <a:endParaRPr sz="1500"/>
          </a:p>
        </p:txBody>
      </p:sp>
      <p:sp>
        <p:nvSpPr>
          <p:cNvPr id="333" name="Google Shape;333;p48"/>
          <p:cNvSpPr txBox="1"/>
          <p:nvPr>
            <p:ph idx="3" type="body"/>
          </p:nvPr>
        </p:nvSpPr>
        <p:spPr>
          <a:xfrm>
            <a:off x="3172837" y="1171750"/>
            <a:ext cx="2674800" cy="33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DM Sans"/>
                <a:ea typeface="DM Sans"/>
                <a:cs typeface="DM Sans"/>
                <a:sym typeface="DM Sans"/>
              </a:rPr>
              <a:t>Protect customer data.</a:t>
            </a:r>
            <a:endParaRPr b="1">
              <a:latin typeface="DM Sans"/>
              <a:ea typeface="DM Sans"/>
              <a:cs typeface="DM Sans"/>
              <a:sym typeface="DM Sans"/>
            </a:endParaRPr>
          </a:p>
          <a:p>
            <a:pPr indent="0" lvl="0" marL="0" rtl="0" algn="l">
              <a:spcBef>
                <a:spcPts val="1200"/>
              </a:spcBef>
              <a:spcAft>
                <a:spcPts val="0"/>
              </a:spcAft>
              <a:buClr>
                <a:schemeClr val="dk1"/>
              </a:buClr>
              <a:buSzPts val="1100"/>
              <a:buFont typeface="Arial"/>
              <a:buNone/>
            </a:pPr>
            <a:r>
              <a:rPr lang="en" sz="1500"/>
              <a:t>They are GDPR and SOC Type II compliant and will continue to responsibly collect, use, and protect customer data. </a:t>
            </a:r>
            <a:r>
              <a:rPr lang="en" sz="1500" u="sng">
                <a:solidFill>
                  <a:schemeClr val="hlink"/>
                </a:solidFill>
                <a:hlinkClick r:id="rId3"/>
              </a:rPr>
              <a:t>Learn more</a:t>
            </a:r>
            <a:r>
              <a:rPr lang="en" sz="1500"/>
              <a:t> about </a:t>
            </a:r>
            <a:r>
              <a:rPr lang="en" sz="1500">
                <a:uFill>
                  <a:noFill/>
                </a:uFill>
                <a:hlinkClick r:id="rId4"/>
              </a:rPr>
              <a:t>how they keep your data secure</a:t>
            </a:r>
            <a:r>
              <a:rPr lang="en" sz="1500"/>
              <a:t>.</a:t>
            </a:r>
            <a:endParaRPr sz="1500">
              <a:solidFill>
                <a:schemeClr val="dk1"/>
              </a:solidFill>
              <a:latin typeface="DM Sans"/>
              <a:ea typeface="DM Sans"/>
              <a:cs typeface="DM Sans"/>
              <a:sym typeface="DM Sans"/>
            </a:endParaRPr>
          </a:p>
          <a:p>
            <a:pPr indent="0" lvl="0" marL="457200" rtl="0" algn="l">
              <a:spcBef>
                <a:spcPts val="0"/>
              </a:spcBef>
              <a:spcAft>
                <a:spcPts val="0"/>
              </a:spcAft>
              <a:buClr>
                <a:schemeClr val="dk1"/>
              </a:buClr>
              <a:buSzPts val="1100"/>
              <a:buFont typeface="Arial"/>
              <a:buNone/>
            </a:pPr>
            <a:r>
              <a:t/>
            </a:r>
            <a:endParaRPr sz="1100">
              <a:solidFill>
                <a:schemeClr val="dk1"/>
              </a:solidFill>
              <a:latin typeface="DM Sans"/>
              <a:ea typeface="DM Sans"/>
              <a:cs typeface="DM Sans"/>
              <a:sym typeface="DM Sans"/>
            </a:endParaRPr>
          </a:p>
          <a:p>
            <a:pPr indent="0" lvl="0" marL="0" rtl="0" algn="l">
              <a:spcBef>
                <a:spcPts val="0"/>
              </a:spcBef>
              <a:spcAft>
                <a:spcPts val="1200"/>
              </a:spcAft>
              <a:buNone/>
            </a:pPr>
            <a:r>
              <a:t/>
            </a:r>
            <a:endParaRPr/>
          </a:p>
        </p:txBody>
      </p:sp>
      <p:sp>
        <p:nvSpPr>
          <p:cNvPr id="334" name="Google Shape;334;p48"/>
          <p:cNvSpPr txBox="1"/>
          <p:nvPr>
            <p:ph idx="4" type="body"/>
          </p:nvPr>
        </p:nvSpPr>
        <p:spPr>
          <a:xfrm>
            <a:off x="6016774" y="1171750"/>
            <a:ext cx="2674800" cy="33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DM Sans"/>
                <a:ea typeface="DM Sans"/>
                <a:cs typeface="DM Sans"/>
                <a:sym typeface="DM Sans"/>
              </a:rPr>
              <a:t>Use best-in-class technology. </a:t>
            </a:r>
            <a:endParaRPr b="1">
              <a:latin typeface="DM Sans"/>
              <a:ea typeface="DM Sans"/>
              <a:cs typeface="DM Sans"/>
              <a:sym typeface="DM Sans"/>
            </a:endParaRPr>
          </a:p>
          <a:p>
            <a:pPr indent="0" lvl="0" marL="0" rtl="0" algn="l">
              <a:spcBef>
                <a:spcPts val="1200"/>
              </a:spcBef>
              <a:spcAft>
                <a:spcPts val="0"/>
              </a:spcAft>
              <a:buNone/>
            </a:pPr>
            <a:r>
              <a:rPr lang="en" sz="1500"/>
              <a:t>Their applications are powered by OpenAI’s leading machine-learning model,  well-known for its ethical and technical credibility.</a:t>
            </a:r>
            <a:endParaRPr sz="1500"/>
          </a:p>
          <a:p>
            <a:pPr indent="0" lvl="0" marL="457200" rtl="0" algn="l">
              <a:spcBef>
                <a:spcPts val="1200"/>
              </a:spcBef>
              <a:spcAft>
                <a:spcPts val="0"/>
              </a:spcAft>
              <a:buClr>
                <a:schemeClr val="dk1"/>
              </a:buClr>
              <a:buSzPts val="1100"/>
              <a:buFont typeface="Arial"/>
              <a:buNone/>
            </a:pPr>
            <a:r>
              <a:t/>
            </a:r>
            <a:endParaRPr sz="1100">
              <a:solidFill>
                <a:schemeClr val="dk1"/>
              </a:solidFill>
              <a:latin typeface="DM Sans"/>
              <a:ea typeface="DM Sans"/>
              <a:cs typeface="DM Sans"/>
              <a:sym typeface="DM Sans"/>
            </a:endParaRPr>
          </a:p>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9"/>
          <p:cNvSpPr txBox="1"/>
          <p:nvPr>
            <p:ph type="title"/>
          </p:nvPr>
        </p:nvSpPr>
        <p:spPr>
          <a:xfrm>
            <a:off x="255125" y="306121"/>
            <a:ext cx="6005100" cy="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chemeClr val="dk1"/>
                </a:solidFill>
              </a:rPr>
              <a:t>Using Lattice AI </a:t>
            </a:r>
            <a:endParaRPr/>
          </a:p>
        </p:txBody>
      </p:sp>
      <p:sp>
        <p:nvSpPr>
          <p:cNvPr id="340" name="Google Shape;340;p49"/>
          <p:cNvSpPr txBox="1"/>
          <p:nvPr/>
        </p:nvSpPr>
        <p:spPr>
          <a:xfrm>
            <a:off x="463800" y="907325"/>
            <a:ext cx="8216400" cy="38895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80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Search and summarize Lattice product data.</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Get quick answers to HR questions without hunting through our policies or waiting for HR. </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Draft more objective and complete reviews and reduce recency bias.</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Polish language, adjust tone, and eliminate bias in feedback.</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Increase the frequency and quality of coaching moments.</a:t>
            </a:r>
            <a:endParaRPr sz="1700">
              <a:solidFill>
                <a:schemeClr val="dk1"/>
              </a:solidFill>
              <a:latin typeface="DM Sans"/>
              <a:ea typeface="DM Sans"/>
              <a:cs typeface="DM Sans"/>
              <a:sym typeface="DM Sans"/>
            </a:endParaRPr>
          </a:p>
          <a:p>
            <a:pPr indent="0" lvl="0" marL="0" rtl="0" algn="l">
              <a:lnSpc>
                <a:spcPct val="115000"/>
              </a:lnSpc>
              <a:spcBef>
                <a:spcPts val="800"/>
              </a:spcBef>
              <a:spcAft>
                <a:spcPts val="0"/>
              </a:spcAft>
              <a:buNone/>
            </a:pPr>
            <a:r>
              <a:t/>
            </a:r>
            <a:endParaRPr sz="1700">
              <a:solidFill>
                <a:schemeClr val="dk1"/>
              </a:solidFill>
              <a:latin typeface="DM Sans"/>
              <a:ea typeface="DM Sans"/>
              <a:cs typeface="DM Sans"/>
              <a:sym typeface="DM Sans"/>
            </a:endParaRPr>
          </a:p>
          <a:p>
            <a:pPr indent="0" lvl="0" marL="0" rtl="0" algn="l">
              <a:lnSpc>
                <a:spcPct val="115000"/>
              </a:lnSpc>
              <a:spcBef>
                <a:spcPts val="800"/>
              </a:spcBef>
              <a:spcAft>
                <a:spcPts val="0"/>
              </a:spcAft>
              <a:buNone/>
            </a:pPr>
            <a:r>
              <a:rPr lang="en" sz="1700">
                <a:solidFill>
                  <a:schemeClr val="dk1"/>
                </a:solidFill>
                <a:latin typeface="DM Sans"/>
                <a:ea typeface="DM Sans"/>
                <a:cs typeface="DM Sans"/>
                <a:sym typeface="DM Sans"/>
              </a:rPr>
              <a:t>Remember:</a:t>
            </a:r>
            <a:endParaRPr sz="1700">
              <a:solidFill>
                <a:schemeClr val="dk1"/>
              </a:solidFill>
              <a:latin typeface="DM Sans"/>
              <a:ea typeface="DM Sans"/>
              <a:cs typeface="DM Sans"/>
              <a:sym typeface="DM Sans"/>
            </a:endParaRPr>
          </a:p>
          <a:p>
            <a:pPr indent="-336550" lvl="0" marL="457200" rtl="0" algn="l">
              <a:lnSpc>
                <a:spcPct val="115000"/>
              </a:lnSpc>
              <a:spcBef>
                <a:spcPts val="80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Personalize and validate any AI-generated content.</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Use AI to save time — not skip conversations.</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Focus on empathy, coaching, and human context.</a:t>
            </a:r>
            <a:endParaRPr b="1" sz="1600">
              <a:solidFill>
                <a:schemeClr val="dk1"/>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idx="4294967295" type="title"/>
          </p:nvPr>
        </p:nvSpPr>
        <p:spPr>
          <a:xfrm>
            <a:off x="416500" y="233575"/>
            <a:ext cx="3558600" cy="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00">
                <a:latin typeface="DM Sans"/>
                <a:ea typeface="DM Sans"/>
                <a:cs typeface="DM Sans"/>
                <a:sym typeface="DM Sans"/>
              </a:rPr>
              <a:t>In this toolkit:</a:t>
            </a:r>
            <a:endParaRPr b="1" sz="2400">
              <a:latin typeface="DM Sans"/>
              <a:ea typeface="DM Sans"/>
              <a:cs typeface="DM Sans"/>
              <a:sym typeface="DM Sans"/>
            </a:endParaRPr>
          </a:p>
        </p:txBody>
      </p:sp>
      <p:sp>
        <p:nvSpPr>
          <p:cNvPr id="183" name="Google Shape;183;p32"/>
          <p:cNvSpPr txBox="1"/>
          <p:nvPr>
            <p:ph idx="4294967295" type="subTitle"/>
          </p:nvPr>
        </p:nvSpPr>
        <p:spPr>
          <a:xfrm>
            <a:off x="416500" y="1067850"/>
            <a:ext cx="7904100" cy="3007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1FAE96"/>
              </a:buClr>
              <a:buSzPts val="1800"/>
              <a:buFont typeface="DM Sans"/>
              <a:buChar char="●"/>
            </a:pPr>
            <a:r>
              <a:rPr b="1" lang="en">
                <a:solidFill>
                  <a:schemeClr val="dk1"/>
                </a:solidFill>
                <a:latin typeface="DM Sans"/>
                <a:ea typeface="DM Sans"/>
                <a:cs typeface="DM Sans"/>
                <a:sym typeface="DM Sans"/>
              </a:rPr>
              <a:t>Lattice AI Agent for managers</a:t>
            </a:r>
            <a:endParaRPr b="1">
              <a:solidFill>
                <a:schemeClr val="dk1"/>
              </a:solidFill>
              <a:latin typeface="DM Sans"/>
              <a:ea typeface="DM Sans"/>
              <a:cs typeface="DM Sans"/>
              <a:sym typeface="DM Sans"/>
            </a:endParaRPr>
          </a:p>
          <a:p>
            <a:pPr indent="-342900" lvl="0" marL="457200" rtl="0" algn="l">
              <a:spcBef>
                <a:spcPts val="1000"/>
              </a:spcBef>
              <a:spcAft>
                <a:spcPts val="0"/>
              </a:spcAft>
              <a:buClr>
                <a:srgbClr val="1FAE96"/>
              </a:buClr>
              <a:buSzPts val="1800"/>
              <a:buFont typeface="DM Sans"/>
              <a:buChar char="●"/>
            </a:pPr>
            <a:r>
              <a:rPr b="1" lang="en">
                <a:solidFill>
                  <a:schemeClr val="dk1"/>
                </a:solidFill>
                <a:latin typeface="DM Sans"/>
                <a:ea typeface="DM Sans"/>
                <a:cs typeface="DM Sans"/>
                <a:sym typeface="DM Sans"/>
              </a:rPr>
              <a:t>Lattice AI Agent for all employees</a:t>
            </a:r>
            <a:endParaRPr b="1">
              <a:solidFill>
                <a:schemeClr val="dk1"/>
              </a:solidFill>
              <a:latin typeface="DM Sans"/>
              <a:ea typeface="DM Sans"/>
              <a:cs typeface="DM Sans"/>
              <a:sym typeface="DM Sans"/>
            </a:endParaRPr>
          </a:p>
          <a:p>
            <a:pPr indent="-342900" lvl="0" marL="457200" rtl="0" algn="l">
              <a:spcBef>
                <a:spcPts val="1000"/>
              </a:spcBef>
              <a:spcAft>
                <a:spcPts val="0"/>
              </a:spcAft>
              <a:buClr>
                <a:srgbClr val="1FAE96"/>
              </a:buClr>
              <a:buSzPts val="1800"/>
              <a:buFont typeface="DM Sans"/>
              <a:buChar char="●"/>
            </a:pPr>
            <a:r>
              <a:rPr b="1" lang="en">
                <a:solidFill>
                  <a:schemeClr val="dk1"/>
                </a:solidFill>
                <a:latin typeface="DM Sans"/>
                <a:ea typeface="DM Sans"/>
                <a:cs typeface="DM Sans"/>
                <a:sym typeface="DM Sans"/>
              </a:rPr>
              <a:t>Change management resources</a:t>
            </a:r>
            <a:endParaRPr b="1">
              <a:solidFill>
                <a:schemeClr val="dk1"/>
              </a:solidFill>
              <a:latin typeface="DM Sans"/>
              <a:ea typeface="DM Sans"/>
              <a:cs typeface="DM Sans"/>
              <a:sym typeface="DM Sans"/>
            </a:endParaRPr>
          </a:p>
          <a:p>
            <a:pPr indent="-317500" lvl="1" marL="914400" rtl="0" algn="l">
              <a:spcBef>
                <a:spcPts val="1000"/>
              </a:spcBef>
              <a:spcAft>
                <a:spcPts val="0"/>
              </a:spcAft>
              <a:buClr>
                <a:schemeClr val="dk1"/>
              </a:buClr>
              <a:buSzPts val="1400"/>
              <a:buFont typeface="DM Sans"/>
              <a:buChar char="○"/>
            </a:pPr>
            <a:r>
              <a:rPr b="1" lang="en">
                <a:solidFill>
                  <a:schemeClr val="dk1"/>
                </a:solidFill>
                <a:latin typeface="DM Sans"/>
                <a:ea typeface="DM Sans"/>
                <a:cs typeface="DM Sans"/>
                <a:sym typeface="DM Sans"/>
              </a:rPr>
              <a:t>Suggested launch timeline</a:t>
            </a:r>
            <a:endParaRPr b="1">
              <a:solidFill>
                <a:schemeClr val="dk1"/>
              </a:solidFill>
              <a:latin typeface="DM Sans"/>
              <a:ea typeface="DM Sans"/>
              <a:cs typeface="DM Sans"/>
              <a:sym typeface="DM Sans"/>
            </a:endParaRPr>
          </a:p>
          <a:p>
            <a:pPr indent="-317500" lvl="1" marL="914400" rtl="0" algn="l">
              <a:spcBef>
                <a:spcPts val="1000"/>
              </a:spcBef>
              <a:spcAft>
                <a:spcPts val="0"/>
              </a:spcAft>
              <a:buClr>
                <a:schemeClr val="dk1"/>
              </a:buClr>
              <a:buSzPts val="1400"/>
              <a:buFont typeface="DM Sans"/>
              <a:buChar char="○"/>
            </a:pPr>
            <a:r>
              <a:rPr b="1" lang="en">
                <a:solidFill>
                  <a:schemeClr val="dk1"/>
                </a:solidFill>
                <a:latin typeface="DM Sans"/>
                <a:ea typeface="DM Sans"/>
                <a:cs typeface="DM Sans"/>
                <a:sym typeface="DM Sans"/>
              </a:rPr>
              <a:t>Communication templates</a:t>
            </a:r>
            <a:endParaRPr b="1">
              <a:solidFill>
                <a:schemeClr val="dk1"/>
              </a:solidFill>
              <a:latin typeface="DM Sans"/>
              <a:ea typeface="DM Sans"/>
              <a:cs typeface="DM Sans"/>
              <a:sym typeface="DM Sans"/>
            </a:endParaRPr>
          </a:p>
          <a:p>
            <a:pPr indent="-342900" lvl="0" marL="457200" rtl="0" algn="l">
              <a:spcBef>
                <a:spcPts val="1000"/>
              </a:spcBef>
              <a:spcAft>
                <a:spcPts val="0"/>
              </a:spcAft>
              <a:buClr>
                <a:srgbClr val="1FAE96"/>
              </a:buClr>
              <a:buSzPts val="1800"/>
              <a:buFont typeface="DM Sans"/>
              <a:buChar char="●"/>
            </a:pPr>
            <a:r>
              <a:rPr b="1" lang="en">
                <a:solidFill>
                  <a:schemeClr val="dk1"/>
                </a:solidFill>
                <a:latin typeface="DM Sans"/>
                <a:ea typeface="DM Sans"/>
                <a:cs typeface="DM Sans"/>
                <a:sym typeface="DM Sans"/>
              </a:rPr>
              <a:t>AI resources</a:t>
            </a:r>
            <a:endParaRPr b="1">
              <a:solidFill>
                <a:schemeClr val="dk1"/>
              </a:solidFill>
              <a:latin typeface="DM Sans"/>
              <a:ea typeface="DM Sans"/>
              <a:cs typeface="DM Sans"/>
              <a:sym typeface="DM Sans"/>
            </a:endParaRPr>
          </a:p>
          <a:p>
            <a:pPr indent="-342900" lvl="0" marL="457200" rtl="0" algn="l">
              <a:spcBef>
                <a:spcPts val="1000"/>
              </a:spcBef>
              <a:spcAft>
                <a:spcPts val="1000"/>
              </a:spcAft>
              <a:buClr>
                <a:srgbClr val="1FAE96"/>
              </a:buClr>
              <a:buSzPts val="1800"/>
              <a:buFont typeface="DM Sans"/>
              <a:buChar char="●"/>
            </a:pPr>
            <a:r>
              <a:rPr b="1" lang="en">
                <a:solidFill>
                  <a:schemeClr val="dk1"/>
                </a:solidFill>
                <a:latin typeface="DM Sans"/>
                <a:ea typeface="DM Sans"/>
                <a:cs typeface="DM Sans"/>
                <a:sym typeface="DM Sans"/>
              </a:rPr>
              <a:t>Additional Lattice AI features and resources </a:t>
            </a:r>
            <a:r>
              <a:rPr lang="en">
                <a:solidFill>
                  <a:schemeClr val="dk1"/>
                </a:solidFill>
                <a:latin typeface="DM Sans"/>
                <a:ea typeface="DM Sans"/>
                <a:cs typeface="DM Sans"/>
                <a:sym typeface="DM Sans"/>
              </a:rPr>
              <a:t>(consider adding these into your employee and manager training materials to tell the full Lattice AI story) </a:t>
            </a:r>
            <a:endParaRPr>
              <a:solidFill>
                <a:schemeClr val="dk1"/>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0"/>
          <p:cNvSpPr/>
          <p:nvPr/>
        </p:nvSpPr>
        <p:spPr>
          <a:xfrm>
            <a:off x="329975" y="4583950"/>
            <a:ext cx="411300" cy="35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50"/>
          <p:cNvSpPr txBox="1"/>
          <p:nvPr/>
        </p:nvSpPr>
        <p:spPr>
          <a:xfrm>
            <a:off x="139025" y="235000"/>
            <a:ext cx="4196100" cy="6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300">
                <a:solidFill>
                  <a:schemeClr val="dk1"/>
                </a:solidFill>
                <a:latin typeface="DM Sans"/>
                <a:ea typeface="DM Sans"/>
                <a:cs typeface="DM Sans"/>
                <a:sym typeface="DM Sans"/>
              </a:rPr>
              <a:t>Using the Lattice AI Agent</a:t>
            </a:r>
            <a:endParaRPr b="1" sz="2600">
              <a:solidFill>
                <a:schemeClr val="dk1"/>
              </a:solidFill>
              <a:highlight>
                <a:srgbClr val="EBD9FA"/>
              </a:highlight>
              <a:latin typeface="DM Sans"/>
              <a:ea typeface="DM Sans"/>
              <a:cs typeface="DM Sans"/>
              <a:sym typeface="DM Sans"/>
            </a:endParaRPr>
          </a:p>
        </p:txBody>
      </p:sp>
      <p:sp>
        <p:nvSpPr>
          <p:cNvPr id="347" name="Google Shape;347;p50"/>
          <p:cNvSpPr txBox="1"/>
          <p:nvPr/>
        </p:nvSpPr>
        <p:spPr>
          <a:xfrm>
            <a:off x="317525" y="1010550"/>
            <a:ext cx="3839100" cy="23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500">
              <a:solidFill>
                <a:schemeClr val="dk1"/>
              </a:solidFill>
              <a:latin typeface="DM Sans SemiBold"/>
              <a:ea typeface="DM Sans SemiBold"/>
              <a:cs typeface="DM Sans SemiBold"/>
              <a:sym typeface="DM Sans SemiBold"/>
            </a:endParaRPr>
          </a:p>
          <a:p>
            <a:pPr indent="0" lvl="0" marL="0" rtl="0" algn="l">
              <a:spcBef>
                <a:spcPts val="0"/>
              </a:spcBef>
              <a:spcAft>
                <a:spcPts val="0"/>
              </a:spcAft>
              <a:buClr>
                <a:schemeClr val="dk1"/>
              </a:buClr>
              <a:buSzPts val="1100"/>
              <a:buFont typeface="Arial"/>
              <a:buNone/>
            </a:pPr>
            <a:r>
              <a:rPr lang="en" sz="1500">
                <a:solidFill>
                  <a:schemeClr val="dk1"/>
                </a:solidFill>
                <a:latin typeface="DM Sans SemiBold"/>
                <a:ea typeface="DM Sans SemiBold"/>
                <a:cs typeface="DM Sans SemiBold"/>
                <a:sym typeface="DM Sans SemiBold"/>
              </a:rPr>
              <a:t>Search and chat with Lattice data for personalized development recommendations</a:t>
            </a:r>
            <a:r>
              <a:rPr lang="en" sz="1100">
                <a:solidFill>
                  <a:schemeClr val="dk1"/>
                </a:solidFill>
                <a:latin typeface="DM Sans SemiBold"/>
                <a:ea typeface="DM Sans SemiBold"/>
                <a:cs typeface="DM Sans SemiBold"/>
                <a:sym typeface="DM Sans SemiBold"/>
              </a:rPr>
              <a:t>:</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DM Sans"/>
              <a:ea typeface="DM Sans"/>
              <a:cs typeface="DM Sans"/>
              <a:sym typeface="DM Sans"/>
            </a:endParaRPr>
          </a:p>
          <a:p>
            <a:pPr indent="-190500" lvl="0" marL="228600" marR="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Based on my feedback from the last 6 months, where should I focus my growth? </a:t>
            </a:r>
            <a:endParaRPr sz="1200">
              <a:solidFill>
                <a:schemeClr val="dk1"/>
              </a:solidFill>
              <a:latin typeface="DM Sans"/>
              <a:ea typeface="DM Sans"/>
              <a:cs typeface="DM Sans"/>
              <a:sym typeface="DM Sans"/>
            </a:endParaRPr>
          </a:p>
          <a:p>
            <a:pPr indent="0" lvl="0" marL="457200" marR="0" rtl="0" algn="l">
              <a:lnSpc>
                <a:spcPct val="115000"/>
              </a:lnSpc>
              <a:spcBef>
                <a:spcPts val="0"/>
              </a:spcBef>
              <a:spcAft>
                <a:spcPts val="0"/>
              </a:spcAft>
              <a:buNone/>
            </a:pPr>
            <a:r>
              <a:t/>
            </a:r>
            <a:endParaRPr sz="1200">
              <a:solidFill>
                <a:schemeClr val="dk1"/>
              </a:solidFill>
              <a:latin typeface="DM Sans"/>
              <a:ea typeface="DM Sans"/>
              <a:cs typeface="DM Sans"/>
              <a:sym typeface="DM Sans"/>
            </a:endParaRPr>
          </a:p>
          <a:p>
            <a:pPr indent="-190500" lvl="0" marL="228600" marR="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Summarize the themes of my 1:1s with my manager from the last month.</a:t>
            </a:r>
            <a:endParaRPr sz="12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b="1" sz="1200">
              <a:solidFill>
                <a:schemeClr val="dk1"/>
              </a:solidFill>
              <a:latin typeface="DM Sans"/>
              <a:ea typeface="DM Sans"/>
              <a:cs typeface="DM Sans"/>
              <a:sym typeface="DM Sans"/>
            </a:endParaRPr>
          </a:p>
          <a:p>
            <a:pPr indent="0" lvl="0" marL="11430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p:txBody>
      </p:sp>
      <p:sp>
        <p:nvSpPr>
          <p:cNvPr id="348" name="Google Shape;348;p50"/>
          <p:cNvSpPr/>
          <p:nvPr/>
        </p:nvSpPr>
        <p:spPr>
          <a:xfrm>
            <a:off x="4986750" y="0"/>
            <a:ext cx="4157100" cy="5143500"/>
          </a:xfrm>
          <a:prstGeom prst="roundRect">
            <a:avLst>
              <a:gd fmla="val 224" name="adj"/>
            </a:avLst>
          </a:prstGeom>
          <a:gradFill>
            <a:gsLst>
              <a:gs pos="0">
                <a:srgbClr val="67E2EB"/>
              </a:gs>
              <a:gs pos="100000">
                <a:srgbClr val="BFF1F5"/>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49" name="Google Shape;349;p50"/>
          <p:cNvPicPr preferRelativeResize="0"/>
          <p:nvPr/>
        </p:nvPicPr>
        <p:blipFill rotWithShape="1">
          <a:blip r:embed="rId3">
            <a:alphaModFix/>
          </a:blip>
          <a:srcRect b="0" l="9" r="0" t="0"/>
          <a:stretch/>
        </p:blipFill>
        <p:spPr>
          <a:xfrm>
            <a:off x="8604234" y="4676893"/>
            <a:ext cx="312250" cy="178100"/>
          </a:xfrm>
          <a:prstGeom prst="rect">
            <a:avLst/>
          </a:prstGeom>
          <a:noFill/>
          <a:ln>
            <a:noFill/>
          </a:ln>
        </p:spPr>
      </p:pic>
      <p:pic>
        <p:nvPicPr>
          <p:cNvPr id="350" name="Google Shape;350;p50" title="anchor-sub-coach-03@2x.jpg"/>
          <p:cNvPicPr preferRelativeResize="0"/>
          <p:nvPr/>
        </p:nvPicPr>
        <p:blipFill>
          <a:blip r:embed="rId4">
            <a:alphaModFix/>
          </a:blip>
          <a:stretch>
            <a:fillRect/>
          </a:stretch>
        </p:blipFill>
        <p:spPr>
          <a:xfrm>
            <a:off x="5069037" y="1290675"/>
            <a:ext cx="3992400" cy="2465700"/>
          </a:xfrm>
          <a:prstGeom prst="roundRect">
            <a:avLst>
              <a:gd fmla="val 6927" name="adj"/>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1"/>
          <p:cNvSpPr/>
          <p:nvPr/>
        </p:nvSpPr>
        <p:spPr>
          <a:xfrm>
            <a:off x="329975" y="4583950"/>
            <a:ext cx="411300" cy="35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51"/>
          <p:cNvSpPr txBox="1"/>
          <p:nvPr/>
        </p:nvSpPr>
        <p:spPr>
          <a:xfrm>
            <a:off x="139025" y="235000"/>
            <a:ext cx="4196100" cy="6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300">
                <a:solidFill>
                  <a:schemeClr val="dk1"/>
                </a:solidFill>
                <a:latin typeface="DM Sans"/>
                <a:ea typeface="DM Sans"/>
                <a:cs typeface="DM Sans"/>
                <a:sym typeface="DM Sans"/>
              </a:rPr>
              <a:t>Using the Lattice AI Agent</a:t>
            </a:r>
            <a:endParaRPr b="1" sz="2600">
              <a:solidFill>
                <a:schemeClr val="dk1"/>
              </a:solidFill>
              <a:highlight>
                <a:srgbClr val="EBD9FA"/>
              </a:highlight>
              <a:latin typeface="DM Sans"/>
              <a:ea typeface="DM Sans"/>
              <a:cs typeface="DM Sans"/>
              <a:sym typeface="DM Sans"/>
            </a:endParaRPr>
          </a:p>
        </p:txBody>
      </p:sp>
      <p:sp>
        <p:nvSpPr>
          <p:cNvPr id="357" name="Google Shape;357;p51"/>
          <p:cNvSpPr txBox="1"/>
          <p:nvPr/>
        </p:nvSpPr>
        <p:spPr>
          <a:xfrm>
            <a:off x="139025" y="691900"/>
            <a:ext cx="4291800" cy="424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500">
                <a:solidFill>
                  <a:schemeClr val="dk1"/>
                </a:solidFill>
                <a:latin typeface="DM Sans SemiBold"/>
                <a:ea typeface="DM Sans SemiBold"/>
                <a:cs typeface="DM Sans SemiBold"/>
                <a:sym typeface="DM Sans SemiBold"/>
              </a:rPr>
              <a:t>Get answers to your sensitive or burning questions without needing to hunt through policies or wait for HR.</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What are our medical benefits?</a:t>
            </a:r>
            <a:endParaRPr sz="1200">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How do I apply for parental leave?</a:t>
            </a:r>
            <a:endParaRPr sz="1200">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What do I need to do to access a different office location? </a:t>
            </a:r>
            <a:endParaRPr sz="1200">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How much is the L&amp;D stipend?</a:t>
            </a:r>
            <a:endParaRPr sz="1200">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How do I update my direct deposit information?</a:t>
            </a:r>
            <a:endParaRPr sz="1200">
              <a:solidFill>
                <a:schemeClr val="dk1"/>
              </a:solidFill>
              <a:latin typeface="DM Sans"/>
              <a:ea typeface="DM Sans"/>
              <a:cs typeface="DM Sans"/>
              <a:sym typeface="DM Sans"/>
            </a:endParaRPr>
          </a:p>
          <a:p>
            <a:pPr indent="-190500" lvl="0" marL="228600" rtl="0" algn="l">
              <a:lnSpc>
                <a:spcPct val="115000"/>
              </a:lnSpc>
              <a:spcBef>
                <a:spcPts val="0"/>
              </a:spcBef>
              <a:spcAft>
                <a:spcPts val="0"/>
              </a:spcAft>
              <a:buClr>
                <a:srgbClr val="16B8A2"/>
              </a:buClr>
              <a:buSzPts val="1200"/>
              <a:buFont typeface="DM Sans"/>
              <a:buChar char="●"/>
            </a:pPr>
            <a:r>
              <a:rPr lang="en" sz="1200">
                <a:solidFill>
                  <a:schemeClr val="dk1"/>
                </a:solidFill>
                <a:latin typeface="DM Sans"/>
                <a:ea typeface="DM Sans"/>
                <a:cs typeface="DM Sans"/>
                <a:sym typeface="DM Sans"/>
              </a:rPr>
              <a:t>How do I get a promotion? </a:t>
            </a:r>
            <a:endParaRPr b="1" sz="12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i="1" sz="1200">
              <a:solidFill>
                <a:schemeClr val="dk1"/>
              </a:solidFill>
              <a:latin typeface="DM Sans"/>
              <a:ea typeface="DM Sans"/>
              <a:cs typeface="DM Sans"/>
              <a:sym typeface="DM Sans"/>
            </a:endParaRPr>
          </a:p>
          <a:p>
            <a:pPr indent="-114300" lvl="0" marL="22860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p:txBody>
      </p:sp>
      <p:sp>
        <p:nvSpPr>
          <p:cNvPr id="358" name="Google Shape;358;p51"/>
          <p:cNvSpPr/>
          <p:nvPr/>
        </p:nvSpPr>
        <p:spPr>
          <a:xfrm>
            <a:off x="4986750" y="0"/>
            <a:ext cx="4157100" cy="5143500"/>
          </a:xfrm>
          <a:prstGeom prst="roundRect">
            <a:avLst>
              <a:gd fmla="val 224" name="adj"/>
            </a:avLst>
          </a:prstGeom>
          <a:gradFill>
            <a:gsLst>
              <a:gs pos="0">
                <a:srgbClr val="EBD9FA"/>
              </a:gs>
              <a:gs pos="100000">
                <a:srgbClr val="FADCFC"/>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59" name="Google Shape;359;p51"/>
          <p:cNvPicPr preferRelativeResize="0"/>
          <p:nvPr/>
        </p:nvPicPr>
        <p:blipFill rotWithShape="1">
          <a:blip r:embed="rId3">
            <a:alphaModFix/>
          </a:blip>
          <a:srcRect b="0" l="9" r="0" t="0"/>
          <a:stretch/>
        </p:blipFill>
        <p:spPr>
          <a:xfrm>
            <a:off x="8604234" y="4676893"/>
            <a:ext cx="312250" cy="178100"/>
          </a:xfrm>
          <a:prstGeom prst="rect">
            <a:avLst/>
          </a:prstGeom>
          <a:noFill/>
          <a:ln>
            <a:noFill/>
          </a:ln>
        </p:spPr>
      </p:pic>
      <p:sp>
        <p:nvSpPr>
          <p:cNvPr id="360" name="Google Shape;360;p51"/>
          <p:cNvSpPr/>
          <p:nvPr/>
        </p:nvSpPr>
        <p:spPr>
          <a:xfrm>
            <a:off x="5202900" y="111400"/>
            <a:ext cx="3713700" cy="8079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DM Sans"/>
                <a:ea typeface="DM Sans"/>
                <a:cs typeface="DM Sans"/>
                <a:sym typeface="DM Sans"/>
              </a:rPr>
              <a:t>🚨</a:t>
            </a:r>
            <a:r>
              <a:rPr b="1" lang="en">
                <a:latin typeface="DM Sans"/>
                <a:ea typeface="DM Sans"/>
                <a:cs typeface="DM Sans"/>
                <a:sym typeface="DM Sans"/>
              </a:rPr>
              <a:t>EDIT</a:t>
            </a:r>
            <a:r>
              <a:rPr lang="en">
                <a:latin typeface="DM Sans"/>
                <a:ea typeface="DM Sans"/>
                <a:cs typeface="DM Sans"/>
                <a:sym typeface="DM Sans"/>
              </a:rPr>
              <a:t> this slide if the sample questions do not reflect the resources that you’ve trained the Agent on</a:t>
            </a:r>
            <a:endParaRPr>
              <a:latin typeface="DM Sans"/>
              <a:ea typeface="DM Sans"/>
              <a:cs typeface="DM Sans"/>
              <a:sym typeface="DM Sans"/>
            </a:endParaRPr>
          </a:p>
        </p:txBody>
      </p:sp>
      <p:pic>
        <p:nvPicPr>
          <p:cNvPr id="361" name="Google Shape;361;p51" title="home-asklattice.png"/>
          <p:cNvPicPr preferRelativeResize="0"/>
          <p:nvPr/>
        </p:nvPicPr>
        <p:blipFill rotWithShape="1">
          <a:blip r:embed="rId4">
            <a:alphaModFix/>
          </a:blip>
          <a:srcRect b="0" l="951" r="951" t="0"/>
          <a:stretch/>
        </p:blipFill>
        <p:spPr>
          <a:xfrm>
            <a:off x="5052547" y="1152597"/>
            <a:ext cx="4025509" cy="28383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2"/>
          <p:cNvSpPr txBox="1"/>
          <p:nvPr/>
        </p:nvSpPr>
        <p:spPr>
          <a:xfrm>
            <a:off x="243075" y="235000"/>
            <a:ext cx="4196100" cy="6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300">
                <a:solidFill>
                  <a:schemeClr val="dk1"/>
                </a:solidFill>
                <a:latin typeface="DM Sans"/>
                <a:ea typeface="DM Sans"/>
                <a:cs typeface="DM Sans"/>
                <a:sym typeface="DM Sans"/>
              </a:rPr>
              <a:t>Using the Agent is easy!</a:t>
            </a:r>
            <a:endParaRPr b="1" sz="2600">
              <a:solidFill>
                <a:schemeClr val="dk1"/>
              </a:solidFill>
              <a:highlight>
                <a:srgbClr val="EBD9FA"/>
              </a:highlight>
              <a:latin typeface="DM Sans"/>
              <a:ea typeface="DM Sans"/>
              <a:cs typeface="DM Sans"/>
              <a:sym typeface="DM Sans"/>
            </a:endParaRPr>
          </a:p>
        </p:txBody>
      </p:sp>
      <p:sp>
        <p:nvSpPr>
          <p:cNvPr id="367" name="Google Shape;367;p52"/>
          <p:cNvSpPr txBox="1"/>
          <p:nvPr/>
        </p:nvSpPr>
        <p:spPr>
          <a:xfrm>
            <a:off x="5402450" y="700775"/>
            <a:ext cx="3520800" cy="29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DM Sans"/>
                <a:ea typeface="DM Sans"/>
                <a:cs typeface="DM Sans"/>
                <a:sym typeface="DM Sans"/>
              </a:rPr>
              <a:t>How to use the Agent:</a:t>
            </a:r>
            <a:endParaRPr b="1" sz="1000">
              <a:solidFill>
                <a:schemeClr val="dk1"/>
              </a:solidFill>
              <a:latin typeface="DM Sans"/>
              <a:ea typeface="DM Sans"/>
              <a:cs typeface="DM Sans"/>
              <a:sym typeface="DM Sans"/>
            </a:endParaRPr>
          </a:p>
          <a:p>
            <a:pPr indent="-304800" lvl="0" marL="457200" rtl="0" algn="l">
              <a:spcBef>
                <a:spcPts val="10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From anywhere on Lattice, select the Ask Lattice or search bar at the top of the page.</a:t>
            </a:r>
            <a:endParaRPr sz="1200">
              <a:solidFill>
                <a:schemeClr val="dk1"/>
              </a:solidFill>
              <a:latin typeface="DM Sans"/>
              <a:ea typeface="DM Sans"/>
              <a:cs typeface="DM Sans"/>
              <a:sym typeface="DM Sans"/>
            </a:endParaRPr>
          </a:p>
          <a:p>
            <a:pPr indent="-304800" lvl="0" marL="457200" rtl="0" algn="l">
              <a:spcBef>
                <a:spcPts val="10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Enter your question &gt; Select the arrow or press enter.</a:t>
            </a:r>
            <a:endParaRPr sz="1200">
              <a:solidFill>
                <a:schemeClr val="dk1"/>
              </a:solidFill>
              <a:latin typeface="DM Sans"/>
              <a:ea typeface="DM Sans"/>
              <a:cs typeface="DM Sans"/>
              <a:sym typeface="DM Sans"/>
            </a:endParaRPr>
          </a:p>
          <a:p>
            <a:pPr indent="-304800" lvl="0" marL="457200" rtl="0" algn="l">
              <a:spcBef>
                <a:spcPts val="10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Ask any follow-up questions.</a:t>
            </a:r>
            <a:endParaRPr sz="1200">
              <a:solidFill>
                <a:schemeClr val="dk1"/>
              </a:solidFill>
              <a:latin typeface="DM Sans"/>
              <a:ea typeface="DM Sans"/>
              <a:cs typeface="DM Sans"/>
              <a:sym typeface="DM Sans"/>
            </a:endParaRPr>
          </a:p>
          <a:p>
            <a:pPr indent="0" lvl="0" marL="0" rtl="0" algn="l">
              <a:spcBef>
                <a:spcPts val="1000"/>
              </a:spcBef>
              <a:spcAft>
                <a:spcPts val="0"/>
              </a:spcAft>
              <a:buNone/>
            </a:pPr>
            <a:r>
              <a:t/>
            </a:r>
            <a:endParaRPr sz="1200">
              <a:solidFill>
                <a:schemeClr val="dk1"/>
              </a:solidFill>
              <a:latin typeface="DM Sans"/>
              <a:ea typeface="DM Sans"/>
              <a:cs typeface="DM Sans"/>
              <a:sym typeface="DM Sans"/>
            </a:endParaRPr>
          </a:p>
          <a:p>
            <a:pPr indent="0" lvl="0" marL="0" rtl="0" algn="l">
              <a:spcBef>
                <a:spcPts val="1000"/>
              </a:spcBef>
              <a:spcAft>
                <a:spcPts val="0"/>
              </a:spcAft>
              <a:buNone/>
            </a:pPr>
            <a:r>
              <a:rPr b="1" lang="en" sz="1200">
                <a:solidFill>
                  <a:schemeClr val="dk1"/>
                </a:solidFill>
                <a:latin typeface="DM Sans"/>
                <a:ea typeface="DM Sans"/>
                <a:cs typeface="DM Sans"/>
                <a:sym typeface="DM Sans"/>
              </a:rPr>
              <a:t>Need more info? </a:t>
            </a:r>
            <a:endParaRPr b="1" sz="1200">
              <a:solidFill>
                <a:schemeClr val="dk1"/>
              </a:solidFill>
              <a:latin typeface="DM Sans"/>
              <a:ea typeface="DM Sans"/>
              <a:cs typeface="DM Sans"/>
              <a:sym typeface="DM Sans"/>
            </a:endParaRPr>
          </a:p>
          <a:p>
            <a:pPr indent="-304800" lvl="0" marL="457200" rtl="0" algn="l">
              <a:spcBef>
                <a:spcPts val="10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Once answered, select Source to view the document from which the Lattice AI Agent pulled the answer.</a:t>
            </a:r>
            <a:endParaRPr sz="1200">
              <a:solidFill>
                <a:schemeClr val="dk1"/>
              </a:solidFill>
              <a:latin typeface="DM Sans"/>
              <a:ea typeface="DM Sans"/>
              <a:cs typeface="DM Sans"/>
              <a:sym typeface="DM Sans"/>
            </a:endParaRPr>
          </a:p>
          <a:p>
            <a:pPr indent="-304800" lvl="0" marL="457200" rtl="0" algn="l">
              <a:spcBef>
                <a:spcPts val="10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Upvote or Downvote the answer to share feedback with your Lattice admins.</a:t>
            </a:r>
            <a:endParaRPr sz="1200">
              <a:solidFill>
                <a:schemeClr val="dk1"/>
              </a:solidFill>
              <a:latin typeface="DM Sans"/>
              <a:ea typeface="DM Sans"/>
              <a:cs typeface="DM Sans"/>
              <a:sym typeface="DM Sans"/>
            </a:endParaRPr>
          </a:p>
          <a:p>
            <a:pPr indent="0" lvl="0" marL="0" rtl="0" algn="l">
              <a:spcBef>
                <a:spcPts val="1000"/>
              </a:spcBef>
              <a:spcAft>
                <a:spcPts val="1000"/>
              </a:spcAft>
              <a:buNone/>
            </a:pPr>
            <a:r>
              <a:t/>
            </a:r>
            <a:endParaRPr sz="1200">
              <a:solidFill>
                <a:schemeClr val="dk1"/>
              </a:solidFill>
              <a:latin typeface="DM Sans"/>
              <a:ea typeface="DM Sans"/>
              <a:cs typeface="DM Sans"/>
              <a:sym typeface="DM Sans"/>
            </a:endParaRPr>
          </a:p>
        </p:txBody>
      </p:sp>
      <p:pic>
        <p:nvPicPr>
          <p:cNvPr id="368" name="Google Shape;368;p52" title="Screenshot 2025-06-17 at 5.26.21 PM.png"/>
          <p:cNvPicPr preferRelativeResize="0"/>
          <p:nvPr/>
        </p:nvPicPr>
        <p:blipFill rotWithShape="1">
          <a:blip r:embed="rId3">
            <a:alphaModFix/>
          </a:blip>
          <a:srcRect b="0" l="17681" r="10966" t="0"/>
          <a:stretch/>
        </p:blipFill>
        <p:spPr>
          <a:xfrm>
            <a:off x="402650" y="1238400"/>
            <a:ext cx="4746000" cy="2666700"/>
          </a:xfrm>
          <a:prstGeom prst="roundRect">
            <a:avLst>
              <a:gd fmla="val 6465" name="adj"/>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3"/>
          <p:cNvSpPr txBox="1"/>
          <p:nvPr/>
        </p:nvSpPr>
        <p:spPr>
          <a:xfrm>
            <a:off x="243075" y="235000"/>
            <a:ext cx="4196100" cy="6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300">
                <a:solidFill>
                  <a:schemeClr val="dk1"/>
                </a:solidFill>
                <a:latin typeface="DM Sans"/>
                <a:ea typeface="DM Sans"/>
                <a:cs typeface="DM Sans"/>
                <a:sym typeface="DM Sans"/>
              </a:rPr>
              <a:t>Watch a demo</a:t>
            </a:r>
            <a:endParaRPr b="1" sz="2600">
              <a:solidFill>
                <a:schemeClr val="dk1"/>
              </a:solidFill>
              <a:highlight>
                <a:srgbClr val="EBD9FA"/>
              </a:highlight>
              <a:latin typeface="DM Sans"/>
              <a:ea typeface="DM Sans"/>
              <a:cs typeface="DM Sans"/>
              <a:sym typeface="DM Sans"/>
            </a:endParaRPr>
          </a:p>
        </p:txBody>
      </p:sp>
      <p:pic>
        <p:nvPicPr>
          <p:cNvPr id="374" name="Google Shape;374;p53" title="Introducing the Lattice AI Agent for Employees &amp; Managers.mp4">
            <a:hlinkClick r:id="rId3"/>
          </p:cNvPr>
          <p:cNvPicPr preferRelativeResize="0"/>
          <p:nvPr/>
        </p:nvPicPr>
        <p:blipFill>
          <a:blip r:embed="rId4">
            <a:alphaModFix/>
          </a:blip>
          <a:stretch>
            <a:fillRect/>
          </a:stretch>
        </p:blipFill>
        <p:spPr>
          <a:xfrm>
            <a:off x="1146363" y="787100"/>
            <a:ext cx="6851275" cy="385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4"/>
          <p:cNvSpPr txBox="1"/>
          <p:nvPr/>
        </p:nvSpPr>
        <p:spPr>
          <a:xfrm>
            <a:off x="253725" y="1737650"/>
            <a:ext cx="7820100" cy="1229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4000">
                <a:solidFill>
                  <a:srgbClr val="FFFFFF"/>
                </a:solidFill>
                <a:latin typeface="DM Sans"/>
                <a:ea typeface="DM Sans"/>
                <a:cs typeface="DM Sans"/>
                <a:sym typeface="DM Sans"/>
              </a:rPr>
              <a:t>Change management resources</a:t>
            </a:r>
            <a:endParaRPr b="1" sz="4000">
              <a:solidFill>
                <a:srgbClr val="FFFFFF"/>
              </a:solidFill>
              <a:latin typeface="DM Sans"/>
              <a:ea typeface="DM Sans"/>
              <a:cs typeface="DM Sans"/>
              <a:sym typeface="DM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5"/>
          <p:cNvSpPr txBox="1"/>
          <p:nvPr>
            <p:ph type="title"/>
          </p:nvPr>
        </p:nvSpPr>
        <p:spPr>
          <a:xfrm>
            <a:off x="255581" y="605042"/>
            <a:ext cx="7054500" cy="105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winning strategy for change</a:t>
            </a:r>
            <a:endParaRPr/>
          </a:p>
          <a:p>
            <a:pPr indent="0" lvl="0" marL="0" rtl="0" algn="l">
              <a:spcBef>
                <a:spcPts val="0"/>
              </a:spcBef>
              <a:spcAft>
                <a:spcPts val="0"/>
              </a:spcAft>
              <a:buNone/>
            </a:pPr>
            <a:r>
              <a:rPr lang="en"/>
              <a:t>…. and what to avoid</a:t>
            </a:r>
            <a:endParaRPr/>
          </a:p>
        </p:txBody>
      </p:sp>
      <p:sp>
        <p:nvSpPr>
          <p:cNvPr id="385" name="Google Shape;385;p55"/>
          <p:cNvSpPr txBox="1"/>
          <p:nvPr>
            <p:ph idx="1" type="subTitle"/>
          </p:nvPr>
        </p:nvSpPr>
        <p:spPr>
          <a:xfrm>
            <a:off x="254600" y="339625"/>
            <a:ext cx="70545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Management with Lattice </a:t>
            </a:r>
            <a:endParaRPr/>
          </a:p>
        </p:txBody>
      </p:sp>
      <p:sp>
        <p:nvSpPr>
          <p:cNvPr id="386" name="Google Shape;386;p55"/>
          <p:cNvSpPr txBox="1"/>
          <p:nvPr/>
        </p:nvSpPr>
        <p:spPr>
          <a:xfrm>
            <a:off x="645400" y="1897700"/>
            <a:ext cx="3729900" cy="299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u="sng">
                <a:solidFill>
                  <a:srgbClr val="0E0E29"/>
                </a:solidFill>
                <a:latin typeface="DM Sans"/>
                <a:ea typeface="DM Sans"/>
                <a:cs typeface="DM Sans"/>
                <a:sym typeface="DM Sans"/>
              </a:rPr>
              <a:t>Success Indicators</a:t>
            </a:r>
            <a:endParaRPr b="1" sz="1800" u="sng">
              <a:solidFill>
                <a:srgbClr val="0E0E29"/>
              </a:solidFill>
              <a:latin typeface="DM Sans"/>
              <a:ea typeface="DM Sans"/>
              <a:cs typeface="DM Sans"/>
              <a:sym typeface="DM Sans"/>
            </a:endParaRPr>
          </a:p>
          <a:p>
            <a:pPr indent="-317500" lvl="0" marL="457200" rtl="0" algn="l">
              <a:lnSpc>
                <a:spcPct val="115000"/>
              </a:lnSpc>
              <a:spcBef>
                <a:spcPts val="1200"/>
              </a:spcBef>
              <a:spcAft>
                <a:spcPts val="0"/>
              </a:spcAft>
              <a:buClr>
                <a:srgbClr val="0E0E29"/>
              </a:buClr>
              <a:buSzPts val="1400"/>
              <a:buFont typeface="DM Sans Medium"/>
              <a:buChar char="●"/>
            </a:pPr>
            <a:r>
              <a:rPr lang="en">
                <a:solidFill>
                  <a:srgbClr val="0E0E29"/>
                </a:solidFill>
                <a:latin typeface="DM Sans Medium"/>
                <a:ea typeface="DM Sans Medium"/>
                <a:cs typeface="DM Sans Medium"/>
                <a:sym typeface="DM Sans Medium"/>
              </a:rPr>
              <a:t>Clarity on “the Why” </a:t>
            </a:r>
            <a:endParaRPr>
              <a:solidFill>
                <a:srgbClr val="0E0E29"/>
              </a:solidFill>
              <a:latin typeface="DM Sans Medium"/>
              <a:ea typeface="DM Sans Medium"/>
              <a:cs typeface="DM Sans Medium"/>
              <a:sym typeface="DM Sans Medium"/>
            </a:endParaRPr>
          </a:p>
          <a:p>
            <a:pPr indent="-317500" lvl="0" marL="457200" rtl="0" algn="l">
              <a:lnSpc>
                <a:spcPct val="115000"/>
              </a:lnSpc>
              <a:spcBef>
                <a:spcPts val="0"/>
              </a:spcBef>
              <a:spcAft>
                <a:spcPts val="0"/>
              </a:spcAft>
              <a:buClr>
                <a:srgbClr val="0E0E29"/>
              </a:buClr>
              <a:buSzPts val="1400"/>
              <a:buFont typeface="DM Sans Medium"/>
              <a:buChar char="●"/>
            </a:pPr>
            <a:r>
              <a:rPr lang="en">
                <a:solidFill>
                  <a:srgbClr val="0E0E29"/>
                </a:solidFill>
                <a:latin typeface="DM Sans Medium"/>
                <a:ea typeface="DM Sans Medium"/>
                <a:cs typeface="DM Sans Medium"/>
                <a:sym typeface="DM Sans Medium"/>
              </a:rPr>
              <a:t>Ability to tie the Agent back to broader business objectives </a:t>
            </a:r>
            <a:r>
              <a:rPr lang="en">
                <a:solidFill>
                  <a:srgbClr val="0E0E29"/>
                </a:solidFill>
                <a:latin typeface="DM Sans Medium"/>
                <a:ea typeface="DM Sans Medium"/>
                <a:cs typeface="DM Sans Medium"/>
                <a:sym typeface="DM Sans Medium"/>
              </a:rPr>
              <a:t>including: </a:t>
            </a:r>
            <a:endParaRPr>
              <a:solidFill>
                <a:srgbClr val="0E0E29"/>
              </a:solidFill>
              <a:latin typeface="DM Sans Medium"/>
              <a:ea typeface="DM Sans Medium"/>
              <a:cs typeface="DM Sans Medium"/>
              <a:sym typeface="DM Sans Medium"/>
            </a:endParaRPr>
          </a:p>
          <a:p>
            <a:pPr indent="-317500" lvl="1" marL="914400" rtl="0" algn="l">
              <a:lnSpc>
                <a:spcPct val="115000"/>
              </a:lnSpc>
              <a:spcBef>
                <a:spcPts val="0"/>
              </a:spcBef>
              <a:spcAft>
                <a:spcPts val="0"/>
              </a:spcAft>
              <a:buClr>
                <a:srgbClr val="0E0E29"/>
              </a:buClr>
              <a:buSzPts val="1400"/>
              <a:buFont typeface="DM Sans Medium"/>
              <a:buChar char="○"/>
            </a:pPr>
            <a:r>
              <a:rPr lang="en">
                <a:solidFill>
                  <a:srgbClr val="0E0E29"/>
                </a:solidFill>
                <a:latin typeface="DM Sans Medium"/>
                <a:ea typeface="DM Sans Medium"/>
                <a:cs typeface="DM Sans Medium"/>
                <a:sym typeface="DM Sans Medium"/>
              </a:rPr>
              <a:t>Manager effectiveness</a:t>
            </a:r>
            <a:endParaRPr>
              <a:solidFill>
                <a:srgbClr val="0E0E29"/>
              </a:solidFill>
              <a:latin typeface="DM Sans Medium"/>
              <a:ea typeface="DM Sans Medium"/>
              <a:cs typeface="DM Sans Medium"/>
              <a:sym typeface="DM Sans Medium"/>
            </a:endParaRPr>
          </a:p>
          <a:p>
            <a:pPr indent="-317500" lvl="1" marL="914400" rtl="0" algn="l">
              <a:lnSpc>
                <a:spcPct val="115000"/>
              </a:lnSpc>
              <a:spcBef>
                <a:spcPts val="0"/>
              </a:spcBef>
              <a:spcAft>
                <a:spcPts val="0"/>
              </a:spcAft>
              <a:buClr>
                <a:srgbClr val="0E0E29"/>
              </a:buClr>
              <a:buSzPts val="1400"/>
              <a:buFont typeface="DM Sans Medium"/>
              <a:buChar char="○"/>
            </a:pPr>
            <a:r>
              <a:rPr lang="en">
                <a:solidFill>
                  <a:srgbClr val="0E0E29"/>
                </a:solidFill>
                <a:latin typeface="DM Sans Medium"/>
                <a:ea typeface="DM Sans Medium"/>
                <a:cs typeface="DM Sans Medium"/>
                <a:sym typeface="DM Sans Medium"/>
              </a:rPr>
              <a:t>Employee development</a:t>
            </a:r>
            <a:endParaRPr>
              <a:solidFill>
                <a:srgbClr val="0E0E29"/>
              </a:solidFill>
              <a:latin typeface="DM Sans Medium"/>
              <a:ea typeface="DM Sans Medium"/>
              <a:cs typeface="DM Sans Medium"/>
              <a:sym typeface="DM Sans Medium"/>
            </a:endParaRPr>
          </a:p>
          <a:p>
            <a:pPr indent="-317500" lvl="0" marL="457200" rtl="0" algn="l">
              <a:lnSpc>
                <a:spcPct val="115000"/>
              </a:lnSpc>
              <a:spcBef>
                <a:spcPts val="0"/>
              </a:spcBef>
              <a:spcAft>
                <a:spcPts val="0"/>
              </a:spcAft>
              <a:buClr>
                <a:srgbClr val="0E0E29"/>
              </a:buClr>
              <a:buSzPts val="1400"/>
              <a:buFont typeface="DM Sans Medium"/>
              <a:buChar char="●"/>
            </a:pPr>
            <a:r>
              <a:rPr lang="en">
                <a:solidFill>
                  <a:srgbClr val="0E0E29"/>
                </a:solidFill>
                <a:latin typeface="DM Sans Medium"/>
                <a:ea typeface="DM Sans Medium"/>
                <a:cs typeface="DM Sans Medium"/>
                <a:sym typeface="DM Sans Medium"/>
              </a:rPr>
              <a:t>Manager buy-in and role modeling</a:t>
            </a:r>
            <a:endParaRPr>
              <a:solidFill>
                <a:srgbClr val="0E0E29"/>
              </a:solidFill>
              <a:latin typeface="DM Sans Medium"/>
              <a:ea typeface="DM Sans Medium"/>
              <a:cs typeface="DM Sans Medium"/>
              <a:sym typeface="DM Sans Medium"/>
            </a:endParaRPr>
          </a:p>
          <a:p>
            <a:pPr indent="-317500" lvl="0" marL="457200" rtl="0" algn="l">
              <a:lnSpc>
                <a:spcPct val="115000"/>
              </a:lnSpc>
              <a:spcBef>
                <a:spcPts val="0"/>
              </a:spcBef>
              <a:spcAft>
                <a:spcPts val="0"/>
              </a:spcAft>
              <a:buClr>
                <a:srgbClr val="0E0E29"/>
              </a:buClr>
              <a:buSzPts val="1400"/>
              <a:buFont typeface="DM Sans Medium"/>
              <a:buChar char="●"/>
            </a:pPr>
            <a:r>
              <a:rPr lang="en">
                <a:solidFill>
                  <a:srgbClr val="0E0E29"/>
                </a:solidFill>
                <a:latin typeface="DM Sans Medium"/>
                <a:ea typeface="DM Sans Medium"/>
                <a:cs typeface="DM Sans Medium"/>
                <a:sym typeface="DM Sans Medium"/>
              </a:rPr>
              <a:t>Clear guidelines for employees to use the Agent</a:t>
            </a:r>
            <a:endParaRPr>
              <a:solidFill>
                <a:srgbClr val="0E0E29"/>
              </a:solidFill>
              <a:latin typeface="DM Sans Medium"/>
              <a:ea typeface="DM Sans Medium"/>
              <a:cs typeface="DM Sans Medium"/>
              <a:sym typeface="DM Sans Medium"/>
            </a:endParaRPr>
          </a:p>
          <a:p>
            <a:pPr indent="0" lvl="0" marL="0" rtl="0" algn="l">
              <a:lnSpc>
                <a:spcPct val="115000"/>
              </a:lnSpc>
              <a:spcBef>
                <a:spcPts val="1200"/>
              </a:spcBef>
              <a:spcAft>
                <a:spcPts val="1200"/>
              </a:spcAft>
              <a:buNone/>
            </a:pPr>
            <a:r>
              <a:t/>
            </a:r>
            <a:endParaRPr>
              <a:solidFill>
                <a:srgbClr val="0E0E29"/>
              </a:solidFill>
              <a:latin typeface="DM Sans Medium"/>
              <a:ea typeface="DM Sans Medium"/>
              <a:cs typeface="DM Sans Medium"/>
              <a:sym typeface="DM Sans Medium"/>
            </a:endParaRPr>
          </a:p>
        </p:txBody>
      </p:sp>
      <p:sp>
        <p:nvSpPr>
          <p:cNvPr id="387" name="Google Shape;387;p55"/>
          <p:cNvSpPr txBox="1"/>
          <p:nvPr/>
        </p:nvSpPr>
        <p:spPr>
          <a:xfrm>
            <a:off x="4611163" y="1897700"/>
            <a:ext cx="3729900" cy="250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u="sng">
                <a:solidFill>
                  <a:srgbClr val="0E0E29"/>
                </a:solidFill>
                <a:latin typeface="DM Sans"/>
                <a:ea typeface="DM Sans"/>
                <a:cs typeface="DM Sans"/>
                <a:sym typeface="DM Sans"/>
              </a:rPr>
              <a:t>Roadblocks to avoid</a:t>
            </a:r>
            <a:endParaRPr>
              <a:solidFill>
                <a:srgbClr val="0E0E29"/>
              </a:solidFill>
              <a:latin typeface="DM Sans Medium"/>
              <a:ea typeface="DM Sans Medium"/>
              <a:cs typeface="DM Sans Medium"/>
              <a:sym typeface="DM Sans Medium"/>
            </a:endParaRPr>
          </a:p>
          <a:p>
            <a:pPr indent="-317500" lvl="0" marL="457200" rtl="0" algn="l">
              <a:lnSpc>
                <a:spcPct val="115000"/>
              </a:lnSpc>
              <a:spcBef>
                <a:spcPts val="1200"/>
              </a:spcBef>
              <a:spcAft>
                <a:spcPts val="0"/>
              </a:spcAft>
              <a:buClr>
                <a:srgbClr val="0E0E29"/>
              </a:buClr>
              <a:buSzPts val="1400"/>
              <a:buFont typeface="DM Sans Medium"/>
              <a:buChar char="●"/>
            </a:pPr>
            <a:r>
              <a:rPr lang="en">
                <a:solidFill>
                  <a:srgbClr val="0E0E29"/>
                </a:solidFill>
                <a:latin typeface="DM Sans Medium"/>
                <a:ea typeface="DM Sans Medium"/>
                <a:cs typeface="DM Sans Medium"/>
                <a:sym typeface="DM Sans Medium"/>
              </a:rPr>
              <a:t>Lack of clear comms (dates, purpose, training, expectations, suggested uses) </a:t>
            </a:r>
            <a:endParaRPr>
              <a:solidFill>
                <a:srgbClr val="0E0E29"/>
              </a:solidFill>
              <a:latin typeface="DM Sans Medium"/>
              <a:ea typeface="DM Sans Medium"/>
              <a:cs typeface="DM Sans Medium"/>
              <a:sym typeface="DM Sans Medium"/>
            </a:endParaRPr>
          </a:p>
          <a:p>
            <a:pPr indent="-317500" lvl="0" marL="457200" rtl="0" algn="l">
              <a:lnSpc>
                <a:spcPct val="115000"/>
              </a:lnSpc>
              <a:spcBef>
                <a:spcPts val="0"/>
              </a:spcBef>
              <a:spcAft>
                <a:spcPts val="0"/>
              </a:spcAft>
              <a:buClr>
                <a:srgbClr val="0E0E29"/>
              </a:buClr>
              <a:buSzPts val="1400"/>
              <a:buFont typeface="DM Sans Medium"/>
              <a:buChar char="●"/>
            </a:pPr>
            <a:r>
              <a:rPr lang="en">
                <a:solidFill>
                  <a:srgbClr val="0E0E29"/>
                </a:solidFill>
                <a:latin typeface="DM Sans Medium"/>
                <a:ea typeface="DM Sans Medium"/>
                <a:cs typeface="DM Sans Medium"/>
                <a:sym typeface="DM Sans Medium"/>
              </a:rPr>
              <a:t>Lack of manager buy-in</a:t>
            </a:r>
            <a:endParaRPr>
              <a:solidFill>
                <a:srgbClr val="0E0E29"/>
              </a:solidFill>
              <a:latin typeface="DM Sans Medium"/>
              <a:ea typeface="DM Sans Medium"/>
              <a:cs typeface="DM Sans Medium"/>
              <a:sym typeface="DM Sans Medium"/>
            </a:endParaRPr>
          </a:p>
          <a:p>
            <a:pPr indent="0" lvl="0" marL="0" rtl="0" algn="l">
              <a:lnSpc>
                <a:spcPct val="115000"/>
              </a:lnSpc>
              <a:spcBef>
                <a:spcPts val="1200"/>
              </a:spcBef>
              <a:spcAft>
                <a:spcPts val="1200"/>
              </a:spcAft>
              <a:buNone/>
            </a:pPr>
            <a:r>
              <a:t/>
            </a:r>
            <a:endParaRPr>
              <a:solidFill>
                <a:srgbClr val="0E0E29"/>
              </a:solidFill>
              <a:latin typeface="DM Sans Medium"/>
              <a:ea typeface="DM Sans Medium"/>
              <a:cs typeface="DM Sans Medium"/>
              <a:sym typeface="DM Sans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6"/>
          <p:cNvSpPr txBox="1"/>
          <p:nvPr>
            <p:ph idx="4294967295" type="title"/>
          </p:nvPr>
        </p:nvSpPr>
        <p:spPr>
          <a:xfrm>
            <a:off x="143506" y="142792"/>
            <a:ext cx="7054500" cy="105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DM Sans"/>
                <a:ea typeface="DM Sans"/>
                <a:cs typeface="DM Sans"/>
                <a:sym typeface="DM Sans"/>
              </a:rPr>
              <a:t>Change Management </a:t>
            </a:r>
            <a:r>
              <a:rPr b="1" lang="en">
                <a:latin typeface="DM Sans"/>
                <a:ea typeface="DM Sans"/>
                <a:cs typeface="DM Sans"/>
                <a:sym typeface="DM Sans"/>
              </a:rPr>
              <a:t>Overview</a:t>
            </a:r>
            <a:endParaRPr b="1">
              <a:latin typeface="DM Sans"/>
              <a:ea typeface="DM Sans"/>
              <a:cs typeface="DM Sans"/>
              <a:sym typeface="DM Sans"/>
            </a:endParaRPr>
          </a:p>
        </p:txBody>
      </p:sp>
      <p:grpSp>
        <p:nvGrpSpPr>
          <p:cNvPr id="393" name="Google Shape;393;p56"/>
          <p:cNvGrpSpPr/>
          <p:nvPr/>
        </p:nvGrpSpPr>
        <p:grpSpPr>
          <a:xfrm>
            <a:off x="76200" y="1418589"/>
            <a:ext cx="2214600" cy="3217636"/>
            <a:chOff x="0" y="1189989"/>
            <a:chExt cx="2214600" cy="3217636"/>
          </a:xfrm>
        </p:grpSpPr>
        <p:sp>
          <p:nvSpPr>
            <p:cNvPr id="394" name="Google Shape;394;p56"/>
            <p:cNvSpPr/>
            <p:nvPr/>
          </p:nvSpPr>
          <p:spPr>
            <a:xfrm>
              <a:off x="0" y="1189989"/>
              <a:ext cx="2214600" cy="669000"/>
            </a:xfrm>
            <a:prstGeom prst="homePlate">
              <a:avLst>
                <a:gd fmla="val 50000" name="adj"/>
              </a:avLst>
            </a:prstGeom>
            <a:solidFill>
              <a:srgbClr val="155B55"/>
            </a:solid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rPr b="1" lang="en" sz="1200">
                  <a:solidFill>
                    <a:srgbClr val="FFFFFF"/>
                  </a:solidFill>
                  <a:latin typeface="DM Sans"/>
                  <a:ea typeface="DM Sans"/>
                  <a:cs typeface="DM Sans"/>
                  <a:sym typeface="DM Sans"/>
                </a:rPr>
                <a:t>Establish Clear Objectives</a:t>
              </a:r>
              <a:endParaRPr b="1" sz="1200">
                <a:solidFill>
                  <a:srgbClr val="FFFFFF"/>
                </a:solidFill>
                <a:latin typeface="DM Sans"/>
                <a:ea typeface="DM Sans"/>
                <a:cs typeface="DM Sans"/>
                <a:sym typeface="DM Sans"/>
              </a:endParaRPr>
            </a:p>
          </p:txBody>
        </p:sp>
        <p:sp>
          <p:nvSpPr>
            <p:cNvPr id="395" name="Google Shape;395;p56"/>
            <p:cNvSpPr txBox="1"/>
            <p:nvPr/>
          </p:nvSpPr>
          <p:spPr>
            <a:xfrm>
              <a:off x="0" y="2057125"/>
              <a:ext cx="1919400" cy="23505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DM Sans"/>
                <a:buChar char="●"/>
              </a:pPr>
              <a:r>
                <a:rPr lang="en" sz="1100">
                  <a:latin typeface="DM Sans"/>
                  <a:ea typeface="DM Sans"/>
                  <a:cs typeface="DM Sans"/>
                  <a:sym typeface="DM Sans"/>
                </a:rPr>
                <a:t>What are our adoption goals? </a:t>
              </a:r>
              <a:endParaRPr sz="1100">
                <a:latin typeface="DM Sans"/>
                <a:ea typeface="DM Sans"/>
                <a:cs typeface="DM Sans"/>
                <a:sym typeface="DM Sans"/>
              </a:endParaRPr>
            </a:p>
            <a:p>
              <a:pPr indent="-298450" lvl="0" marL="457200" rtl="0" algn="l">
                <a:lnSpc>
                  <a:spcPct val="115000"/>
                </a:lnSpc>
                <a:spcBef>
                  <a:spcPts val="0"/>
                </a:spcBef>
                <a:spcAft>
                  <a:spcPts val="0"/>
                </a:spcAft>
                <a:buSzPts val="1100"/>
                <a:buFont typeface="DM Sans"/>
                <a:buChar char="●"/>
              </a:pPr>
              <a:r>
                <a:rPr lang="en" sz="1100">
                  <a:latin typeface="DM Sans"/>
                  <a:ea typeface="DM Sans"/>
                  <a:cs typeface="DM Sans"/>
                  <a:sym typeface="DM Sans"/>
                </a:rPr>
                <a:t>Why is AI important to our organization? </a:t>
              </a:r>
              <a:endParaRPr sz="1100">
                <a:latin typeface="DM Sans"/>
                <a:ea typeface="DM Sans"/>
                <a:cs typeface="DM Sans"/>
                <a:sym typeface="DM Sans"/>
              </a:endParaRPr>
            </a:p>
          </p:txBody>
        </p:sp>
      </p:grpSp>
      <p:grpSp>
        <p:nvGrpSpPr>
          <p:cNvPr id="396" name="Google Shape;396;p56"/>
          <p:cNvGrpSpPr/>
          <p:nvPr/>
        </p:nvGrpSpPr>
        <p:grpSpPr>
          <a:xfrm>
            <a:off x="1914525" y="1418375"/>
            <a:ext cx="2064000" cy="3217850"/>
            <a:chOff x="1838325" y="1189775"/>
            <a:chExt cx="2064000" cy="3217850"/>
          </a:xfrm>
        </p:grpSpPr>
        <p:sp>
          <p:nvSpPr>
            <p:cNvPr id="397" name="Google Shape;397;p56"/>
            <p:cNvSpPr/>
            <p:nvPr/>
          </p:nvSpPr>
          <p:spPr>
            <a:xfrm>
              <a:off x="1838325" y="1189775"/>
              <a:ext cx="2064000" cy="669000"/>
            </a:xfrm>
            <a:prstGeom prst="chevron">
              <a:avLst>
                <a:gd fmla="val 50000" name="adj"/>
              </a:avLst>
            </a:prstGeom>
            <a:solidFill>
              <a:srgbClr val="1B786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DM Sans"/>
                  <a:ea typeface="DM Sans"/>
                  <a:cs typeface="DM Sans"/>
                  <a:sym typeface="DM Sans"/>
                </a:rPr>
                <a:t>Engage Stakeholders</a:t>
              </a:r>
              <a:endParaRPr b="1" sz="1200">
                <a:solidFill>
                  <a:srgbClr val="FFFFFF"/>
                </a:solidFill>
                <a:latin typeface="DM Sans"/>
                <a:ea typeface="DM Sans"/>
                <a:cs typeface="DM Sans"/>
                <a:sym typeface="DM Sans"/>
              </a:endParaRPr>
            </a:p>
          </p:txBody>
        </p:sp>
        <p:sp>
          <p:nvSpPr>
            <p:cNvPr id="398" name="Google Shape;398;p56"/>
            <p:cNvSpPr txBox="1"/>
            <p:nvPr/>
          </p:nvSpPr>
          <p:spPr>
            <a:xfrm>
              <a:off x="1838325" y="2057125"/>
              <a:ext cx="1803300" cy="23505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DM Sans"/>
                <a:buChar char="●"/>
              </a:pPr>
              <a:r>
                <a:rPr lang="en" sz="1100">
                  <a:solidFill>
                    <a:schemeClr val="dk1"/>
                  </a:solidFill>
                  <a:latin typeface="DM Sans"/>
                  <a:ea typeface="DM Sans"/>
                  <a:cs typeface="DM Sans"/>
                  <a:sym typeface="DM Sans"/>
                </a:rPr>
                <a:t>Host a manager enablement session ahead of launch</a:t>
              </a:r>
              <a:endParaRPr sz="1100">
                <a:latin typeface="DM Sans"/>
                <a:ea typeface="DM Sans"/>
                <a:cs typeface="DM Sans"/>
                <a:sym typeface="DM Sans"/>
              </a:endParaRPr>
            </a:p>
            <a:p>
              <a:pPr indent="-298450" lvl="0" marL="457200" rtl="0" algn="l">
                <a:lnSpc>
                  <a:spcPct val="115000"/>
                </a:lnSpc>
                <a:spcBef>
                  <a:spcPts val="0"/>
                </a:spcBef>
                <a:spcAft>
                  <a:spcPts val="0"/>
                </a:spcAft>
                <a:buSzPts val="1100"/>
                <a:buFont typeface="DM Sans"/>
                <a:buChar char="●"/>
              </a:pPr>
              <a:r>
                <a:rPr lang="en" sz="1100">
                  <a:latin typeface="DM Sans"/>
                  <a:ea typeface="DM Sans"/>
                  <a:cs typeface="DM Sans"/>
                  <a:sym typeface="DM Sans"/>
                </a:rPr>
                <a:t>Identify AI </a:t>
              </a:r>
              <a:r>
                <a:rPr lang="en" sz="1100">
                  <a:latin typeface="DM Sans"/>
                  <a:ea typeface="DM Sans"/>
                  <a:cs typeface="DM Sans"/>
                  <a:sym typeface="DM Sans"/>
                </a:rPr>
                <a:t>champions</a:t>
              </a:r>
              <a:r>
                <a:rPr lang="en" sz="1100">
                  <a:latin typeface="DM Sans"/>
                  <a:ea typeface="DM Sans"/>
                  <a:cs typeface="DM Sans"/>
                  <a:sym typeface="DM Sans"/>
                </a:rPr>
                <a:t> at the org </a:t>
              </a:r>
              <a:endParaRPr sz="1100">
                <a:latin typeface="DM Sans"/>
                <a:ea typeface="DM Sans"/>
                <a:cs typeface="DM Sans"/>
                <a:sym typeface="DM Sans"/>
              </a:endParaRPr>
            </a:p>
          </p:txBody>
        </p:sp>
      </p:grpSp>
      <p:grpSp>
        <p:nvGrpSpPr>
          <p:cNvPr id="399" name="Google Shape;399;p56"/>
          <p:cNvGrpSpPr/>
          <p:nvPr/>
        </p:nvGrpSpPr>
        <p:grpSpPr>
          <a:xfrm>
            <a:off x="3592950" y="1418375"/>
            <a:ext cx="2064000" cy="3217850"/>
            <a:chOff x="3516750" y="1189775"/>
            <a:chExt cx="2064000" cy="3217850"/>
          </a:xfrm>
        </p:grpSpPr>
        <p:sp>
          <p:nvSpPr>
            <p:cNvPr id="400" name="Google Shape;400;p56"/>
            <p:cNvSpPr/>
            <p:nvPr/>
          </p:nvSpPr>
          <p:spPr>
            <a:xfrm>
              <a:off x="3516750" y="1189775"/>
              <a:ext cx="2064000" cy="669000"/>
            </a:xfrm>
            <a:prstGeom prst="chevron">
              <a:avLst>
                <a:gd fmla="val 50000" name="adj"/>
              </a:avLst>
            </a:prstGeom>
            <a:solidFill>
              <a:srgbClr val="1D7E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DM Sans"/>
                  <a:ea typeface="DM Sans"/>
                  <a:cs typeface="DM Sans"/>
                  <a:sym typeface="DM Sans"/>
                </a:rPr>
                <a:t>Training &amp; Enablement</a:t>
              </a:r>
              <a:endParaRPr b="1" sz="1200">
                <a:solidFill>
                  <a:srgbClr val="FFFFFF"/>
                </a:solidFill>
                <a:latin typeface="DM Sans"/>
                <a:ea typeface="DM Sans"/>
                <a:cs typeface="DM Sans"/>
                <a:sym typeface="DM Sans"/>
              </a:endParaRPr>
            </a:p>
          </p:txBody>
        </p:sp>
        <p:sp>
          <p:nvSpPr>
            <p:cNvPr id="401" name="Google Shape;401;p56"/>
            <p:cNvSpPr txBox="1"/>
            <p:nvPr/>
          </p:nvSpPr>
          <p:spPr>
            <a:xfrm>
              <a:off x="3516750" y="2057125"/>
              <a:ext cx="1847100" cy="23505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DM Sans"/>
                <a:buChar char="●"/>
              </a:pPr>
              <a:r>
                <a:rPr lang="en" sz="1100">
                  <a:latin typeface="DM Sans"/>
                  <a:ea typeface="DM Sans"/>
                  <a:cs typeface="DM Sans"/>
                  <a:sym typeface="DM Sans"/>
                </a:rPr>
                <a:t>Host a manager session ahead of launch</a:t>
              </a:r>
              <a:endParaRPr sz="1100">
                <a:latin typeface="DM Sans"/>
                <a:ea typeface="DM Sans"/>
                <a:cs typeface="DM Sans"/>
                <a:sym typeface="DM Sans"/>
              </a:endParaRPr>
            </a:p>
            <a:p>
              <a:pPr indent="-298450" lvl="0" marL="457200" rtl="0" algn="l">
                <a:lnSpc>
                  <a:spcPct val="115000"/>
                </a:lnSpc>
                <a:spcBef>
                  <a:spcPts val="0"/>
                </a:spcBef>
                <a:spcAft>
                  <a:spcPts val="0"/>
                </a:spcAft>
                <a:buSzPts val="1100"/>
                <a:buFont typeface="DM Sans"/>
                <a:buChar char="●"/>
              </a:pPr>
              <a:r>
                <a:rPr lang="en" sz="1100">
                  <a:latin typeface="DM Sans"/>
                  <a:ea typeface="DM Sans"/>
                  <a:cs typeface="DM Sans"/>
                  <a:sym typeface="DM Sans"/>
                </a:rPr>
                <a:t>Introduce the Agent during an All Hands or team meetings</a:t>
              </a:r>
              <a:endParaRPr sz="1100">
                <a:latin typeface="DM Sans"/>
                <a:ea typeface="DM Sans"/>
                <a:cs typeface="DM Sans"/>
                <a:sym typeface="DM Sans"/>
              </a:endParaRPr>
            </a:p>
            <a:p>
              <a:pPr indent="-298450" lvl="0" marL="457200" rtl="0" algn="l">
                <a:lnSpc>
                  <a:spcPct val="115000"/>
                </a:lnSpc>
                <a:spcBef>
                  <a:spcPts val="0"/>
                </a:spcBef>
                <a:spcAft>
                  <a:spcPts val="0"/>
                </a:spcAft>
                <a:buSzPts val="1100"/>
                <a:buFont typeface="DM Sans"/>
                <a:buChar char="●"/>
              </a:pPr>
              <a:r>
                <a:rPr lang="en" sz="1100">
                  <a:latin typeface="DM Sans"/>
                  <a:ea typeface="DM Sans"/>
                  <a:cs typeface="DM Sans"/>
                  <a:sym typeface="DM Sans"/>
                </a:rPr>
                <a:t>Share resources via email or slack</a:t>
              </a:r>
              <a:endParaRPr sz="1100">
                <a:latin typeface="DM Sans"/>
                <a:ea typeface="DM Sans"/>
                <a:cs typeface="DM Sans"/>
                <a:sym typeface="DM Sans"/>
              </a:endParaRPr>
            </a:p>
            <a:p>
              <a:pPr indent="-298450" lvl="0" marL="457200" rtl="0" algn="l">
                <a:lnSpc>
                  <a:spcPct val="115000"/>
                </a:lnSpc>
                <a:spcBef>
                  <a:spcPts val="0"/>
                </a:spcBef>
                <a:spcAft>
                  <a:spcPts val="0"/>
                </a:spcAft>
                <a:buSzPts val="1100"/>
                <a:buFont typeface="DM Sans"/>
                <a:buChar char="●"/>
              </a:pPr>
              <a:r>
                <a:rPr lang="en" sz="1100">
                  <a:latin typeface="DM Sans"/>
                  <a:ea typeface="DM Sans"/>
                  <a:cs typeface="DM Sans"/>
                  <a:sym typeface="DM Sans"/>
                </a:rPr>
                <a:t>Set up a Q&amp;A session </a:t>
              </a:r>
              <a:endParaRPr sz="1100">
                <a:latin typeface="DM Sans"/>
                <a:ea typeface="DM Sans"/>
                <a:cs typeface="DM Sans"/>
                <a:sym typeface="DM Sans"/>
              </a:endParaRPr>
            </a:p>
            <a:p>
              <a:pPr indent="0" lvl="0" marL="0" rtl="0" algn="l">
                <a:lnSpc>
                  <a:spcPct val="115000"/>
                </a:lnSpc>
                <a:spcBef>
                  <a:spcPts val="0"/>
                </a:spcBef>
                <a:spcAft>
                  <a:spcPts val="0"/>
                </a:spcAft>
                <a:buNone/>
              </a:pPr>
              <a:r>
                <a:t/>
              </a:r>
              <a:endParaRPr sz="1100">
                <a:latin typeface="DM Sans"/>
                <a:ea typeface="DM Sans"/>
                <a:cs typeface="DM Sans"/>
                <a:sym typeface="DM Sans"/>
              </a:endParaRPr>
            </a:p>
          </p:txBody>
        </p:sp>
      </p:grpSp>
      <p:grpSp>
        <p:nvGrpSpPr>
          <p:cNvPr id="402" name="Google Shape;402;p56"/>
          <p:cNvGrpSpPr/>
          <p:nvPr/>
        </p:nvGrpSpPr>
        <p:grpSpPr>
          <a:xfrm>
            <a:off x="6950225" y="1418375"/>
            <a:ext cx="2064000" cy="3217850"/>
            <a:chOff x="6874025" y="1189775"/>
            <a:chExt cx="2064000" cy="3217850"/>
          </a:xfrm>
        </p:grpSpPr>
        <p:sp>
          <p:nvSpPr>
            <p:cNvPr id="403" name="Google Shape;403;p56"/>
            <p:cNvSpPr/>
            <p:nvPr/>
          </p:nvSpPr>
          <p:spPr>
            <a:xfrm>
              <a:off x="6874025" y="1189775"/>
              <a:ext cx="2064000" cy="669000"/>
            </a:xfrm>
            <a:prstGeom prst="chevron">
              <a:avLst>
                <a:gd fmla="val 50000" name="adj"/>
              </a:avLst>
            </a:prstGeom>
            <a:solidFill>
              <a:srgbClr val="249C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DM Sans"/>
                  <a:ea typeface="DM Sans"/>
                  <a:cs typeface="DM Sans"/>
                  <a:sym typeface="DM Sans"/>
                </a:rPr>
                <a:t>Track Progress &amp; Celebrate Success</a:t>
              </a:r>
              <a:endParaRPr b="1" sz="1200">
                <a:solidFill>
                  <a:srgbClr val="FFFFFF"/>
                </a:solidFill>
                <a:latin typeface="DM Sans"/>
                <a:ea typeface="DM Sans"/>
                <a:cs typeface="DM Sans"/>
                <a:sym typeface="DM Sans"/>
              </a:endParaRPr>
            </a:p>
          </p:txBody>
        </p:sp>
        <p:sp>
          <p:nvSpPr>
            <p:cNvPr id="404" name="Google Shape;404;p56"/>
            <p:cNvSpPr txBox="1"/>
            <p:nvPr/>
          </p:nvSpPr>
          <p:spPr>
            <a:xfrm>
              <a:off x="6874025" y="2057125"/>
              <a:ext cx="1934400" cy="23505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DM Sans"/>
                <a:buChar char="●"/>
              </a:pPr>
              <a:r>
                <a:rPr lang="en" sz="1100">
                  <a:latin typeface="DM Sans"/>
                  <a:ea typeface="DM Sans"/>
                  <a:cs typeface="DM Sans"/>
                  <a:sym typeface="DM Sans"/>
                </a:rPr>
                <a:t>Use the Dashboard to monitor question trends, identify champions and celebrate success.</a:t>
              </a:r>
              <a:endParaRPr sz="1100">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t/>
              </a:r>
              <a:endParaRPr sz="1100">
                <a:latin typeface="DM Sans"/>
                <a:ea typeface="DM Sans"/>
                <a:cs typeface="DM Sans"/>
                <a:sym typeface="DM Sans"/>
              </a:endParaRPr>
            </a:p>
            <a:p>
              <a:pPr indent="0" lvl="0" marL="0" rtl="0" algn="l">
                <a:lnSpc>
                  <a:spcPct val="115000"/>
                </a:lnSpc>
                <a:spcBef>
                  <a:spcPts val="0"/>
                </a:spcBef>
                <a:spcAft>
                  <a:spcPts val="0"/>
                </a:spcAft>
                <a:buNone/>
              </a:pPr>
              <a:r>
                <a:t/>
              </a:r>
              <a:endParaRPr sz="1100">
                <a:latin typeface="DM Sans"/>
                <a:ea typeface="DM Sans"/>
                <a:cs typeface="DM Sans"/>
                <a:sym typeface="DM Sans"/>
              </a:endParaRPr>
            </a:p>
          </p:txBody>
        </p:sp>
      </p:grpSp>
      <p:grpSp>
        <p:nvGrpSpPr>
          <p:cNvPr id="405" name="Google Shape;405;p56"/>
          <p:cNvGrpSpPr/>
          <p:nvPr/>
        </p:nvGrpSpPr>
        <p:grpSpPr>
          <a:xfrm>
            <a:off x="5271550" y="1418375"/>
            <a:ext cx="2064000" cy="3217850"/>
            <a:chOff x="5195350" y="1189775"/>
            <a:chExt cx="2064000" cy="3217850"/>
          </a:xfrm>
        </p:grpSpPr>
        <p:sp>
          <p:nvSpPr>
            <p:cNvPr id="406" name="Google Shape;406;p56"/>
            <p:cNvSpPr/>
            <p:nvPr/>
          </p:nvSpPr>
          <p:spPr>
            <a:xfrm>
              <a:off x="5195350" y="1189775"/>
              <a:ext cx="2064000" cy="669000"/>
            </a:xfrm>
            <a:prstGeom prst="chevron">
              <a:avLst>
                <a:gd fmla="val 50000" name="adj"/>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DM Sans"/>
                  <a:ea typeface="DM Sans"/>
                  <a:cs typeface="DM Sans"/>
                  <a:sym typeface="DM Sans"/>
                </a:rPr>
                <a:t>Piloting &amp; Feedback</a:t>
              </a:r>
              <a:endParaRPr b="1" sz="1200">
                <a:solidFill>
                  <a:srgbClr val="FFFFFF"/>
                </a:solidFill>
                <a:latin typeface="DM Sans"/>
                <a:ea typeface="DM Sans"/>
                <a:cs typeface="DM Sans"/>
                <a:sym typeface="DM Sans"/>
              </a:endParaRPr>
            </a:p>
          </p:txBody>
        </p:sp>
        <p:sp>
          <p:nvSpPr>
            <p:cNvPr id="407" name="Google Shape;407;p56"/>
            <p:cNvSpPr txBox="1"/>
            <p:nvPr/>
          </p:nvSpPr>
          <p:spPr>
            <a:xfrm>
              <a:off x="5195350" y="2057125"/>
              <a:ext cx="1890900" cy="23505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DM Sans"/>
                <a:buChar char="●"/>
              </a:pPr>
              <a:r>
                <a:rPr lang="en" sz="1100">
                  <a:latin typeface="DM Sans"/>
                  <a:ea typeface="DM Sans"/>
                  <a:cs typeface="DM Sans"/>
                  <a:sym typeface="DM Sans"/>
                </a:rPr>
                <a:t>Roll out to a small test group first and collect feedback on responses (People team, ERGs, Managers)</a:t>
              </a:r>
              <a:r>
                <a:rPr lang="en" sz="1100">
                  <a:latin typeface="DM Sans"/>
                  <a:ea typeface="DM Sans"/>
                  <a:cs typeface="DM Sans"/>
                  <a:sym typeface="DM Sans"/>
                </a:rPr>
                <a:t> </a:t>
              </a:r>
              <a:r>
                <a:rPr lang="en" sz="1100">
                  <a:solidFill>
                    <a:schemeClr val="dk1"/>
                  </a:solidFill>
                  <a:latin typeface="DM Sans"/>
                  <a:ea typeface="DM Sans"/>
                  <a:cs typeface="DM Sans"/>
                  <a:sym typeface="DM Sans"/>
                </a:rPr>
                <a:t> HC article </a:t>
              </a:r>
              <a:r>
                <a:rPr lang="en" sz="1100" u="sng">
                  <a:solidFill>
                    <a:schemeClr val="accent5"/>
                  </a:solidFill>
                  <a:latin typeface="DM Sans"/>
                  <a:ea typeface="DM Sans"/>
                  <a:cs typeface="DM Sans"/>
                  <a:sym typeface="DM Sans"/>
                  <a:hlinkClick r:id="rId3">
                    <a:extLst>
                      <a:ext uri="{A12FA001-AC4F-418D-AE19-62706E023703}">
                        <ahyp:hlinkClr val="tx"/>
                      </a:ext>
                    </a:extLst>
                  </a:hlinkClick>
                </a:rPr>
                <a:t>here</a:t>
              </a:r>
              <a:r>
                <a:rPr lang="en" sz="1100">
                  <a:solidFill>
                    <a:schemeClr val="dk1"/>
                  </a:solidFill>
                  <a:latin typeface="DM Sans"/>
                  <a:ea typeface="DM Sans"/>
                  <a:cs typeface="DM Sans"/>
                  <a:sym typeface="DM Sans"/>
                </a:rPr>
                <a:t> </a:t>
              </a:r>
              <a:endParaRPr sz="1100">
                <a:latin typeface="DM Sans"/>
                <a:ea typeface="DM Sans"/>
                <a:cs typeface="DM Sans"/>
                <a:sym typeface="DM Sans"/>
              </a:endParaRPr>
            </a:p>
            <a:p>
              <a:pPr indent="-298450" lvl="0" marL="457200" rtl="0" algn="l">
                <a:lnSpc>
                  <a:spcPct val="115000"/>
                </a:lnSpc>
                <a:spcBef>
                  <a:spcPts val="0"/>
                </a:spcBef>
                <a:spcAft>
                  <a:spcPts val="0"/>
                </a:spcAft>
                <a:buSzPts val="1100"/>
                <a:buFont typeface="DM Sans"/>
                <a:buChar char="●"/>
              </a:pPr>
              <a:r>
                <a:rPr lang="en" sz="1100">
                  <a:latin typeface="DM Sans"/>
                  <a:ea typeface="DM Sans"/>
                  <a:cs typeface="DM Sans"/>
                  <a:sym typeface="DM Sans"/>
                </a:rPr>
                <a:t>Have AI </a:t>
              </a:r>
              <a:r>
                <a:rPr lang="en" sz="1100">
                  <a:latin typeface="DM Sans"/>
                  <a:ea typeface="DM Sans"/>
                  <a:cs typeface="DM Sans"/>
                  <a:sym typeface="DM Sans"/>
                </a:rPr>
                <a:t>champions</a:t>
              </a:r>
              <a:r>
                <a:rPr lang="en" sz="1100">
                  <a:latin typeface="DM Sans"/>
                  <a:ea typeface="DM Sans"/>
                  <a:cs typeface="DM Sans"/>
                  <a:sym typeface="DM Sans"/>
                </a:rPr>
                <a:t> share their favorite questions in an All Hands or Slack channel</a:t>
              </a:r>
              <a:endParaRPr sz="1100">
                <a:latin typeface="DM Sans"/>
                <a:ea typeface="DM Sans"/>
                <a:cs typeface="DM Sans"/>
                <a:sym typeface="DM Sans"/>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graphicFrame>
        <p:nvGraphicFramePr>
          <p:cNvPr id="412" name="Google Shape;412;p57"/>
          <p:cNvGraphicFramePr/>
          <p:nvPr/>
        </p:nvGraphicFramePr>
        <p:xfrm>
          <a:off x="774917" y="1533450"/>
          <a:ext cx="3000000" cy="3000000"/>
        </p:xfrm>
        <a:graphic>
          <a:graphicData uri="http://schemas.openxmlformats.org/drawingml/2006/table">
            <a:tbl>
              <a:tblPr>
                <a:noFill/>
                <a:tableStyleId>{337927A4-20F6-4B83-9EA2-DD0812045A84}</a:tableStyleId>
              </a:tblPr>
              <a:tblGrid>
                <a:gridCol w="1515875"/>
                <a:gridCol w="1515875"/>
                <a:gridCol w="1515875"/>
                <a:gridCol w="1515875"/>
                <a:gridCol w="1515875"/>
              </a:tblGrid>
              <a:tr h="3011700">
                <a:tc>
                  <a:txBody>
                    <a:bodyPr/>
                    <a:lstStyle/>
                    <a:p>
                      <a:pPr indent="0" lvl="0" marL="0" rtl="0" algn="l">
                        <a:spcBef>
                          <a:spcPts val="0"/>
                        </a:spcBef>
                        <a:spcAft>
                          <a:spcPts val="0"/>
                        </a:spcAft>
                        <a:buNone/>
                      </a:pPr>
                      <a:r>
                        <a:t/>
                      </a:r>
                      <a:endParaRPr sz="1000">
                        <a:latin typeface="DM Sans"/>
                        <a:ea typeface="DM Sans"/>
                        <a:cs typeface="DM Sans"/>
                        <a:sym typeface="DM Sans"/>
                      </a:endParaRPr>
                    </a:p>
                  </a:txBody>
                  <a:tcPr marT="91425" marB="91425" marR="91425" marL="91425">
                    <a:lnL cap="flat" cmpd="sng" w="19050">
                      <a:solidFill>
                        <a:srgbClr val="9E9E9E"/>
                      </a:solidFill>
                      <a:prstDash val="dot"/>
                      <a:round/>
                      <a:headEnd len="sm" w="sm" type="none"/>
                      <a:tailEnd len="sm" w="sm" type="none"/>
                    </a:lnL>
                    <a:lnR cap="flat" cmpd="sng" w="19050">
                      <a:solidFill>
                        <a:srgbClr val="9E9E9E"/>
                      </a:solidFill>
                      <a:prstDash val="dot"/>
                      <a:round/>
                      <a:headEnd len="sm" w="sm" type="none"/>
                      <a:tailEnd len="sm" w="sm" type="none"/>
                    </a:lnR>
                    <a:lnT cap="flat" cmpd="sng" w="19050">
                      <a:solidFill>
                        <a:srgbClr val="9E9E9E"/>
                      </a:solidFill>
                      <a:prstDash val="dot"/>
                      <a:round/>
                      <a:headEnd len="sm" w="sm" type="none"/>
                      <a:tailEnd len="sm" w="sm" type="none"/>
                    </a:lnT>
                    <a:lnB cap="flat" cmpd="sng" w="19050">
                      <a:solidFill>
                        <a:srgbClr val="9E9E9E"/>
                      </a:solidFill>
                      <a:prstDash val="dot"/>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latin typeface="DM Sans"/>
                        <a:ea typeface="DM Sans"/>
                        <a:cs typeface="DM Sans"/>
                        <a:sym typeface="DM Sans"/>
                      </a:endParaRPr>
                    </a:p>
                  </a:txBody>
                  <a:tcPr marT="91425" marB="91425" marR="91425" marL="91425">
                    <a:lnL cap="flat" cmpd="sng" w="19050">
                      <a:solidFill>
                        <a:srgbClr val="9E9E9E"/>
                      </a:solidFill>
                      <a:prstDash val="dot"/>
                      <a:round/>
                      <a:headEnd len="sm" w="sm" type="none"/>
                      <a:tailEnd len="sm" w="sm" type="none"/>
                    </a:lnL>
                    <a:lnR cap="flat" cmpd="sng" w="19050">
                      <a:solidFill>
                        <a:srgbClr val="9E9E9E"/>
                      </a:solidFill>
                      <a:prstDash val="dot"/>
                      <a:round/>
                      <a:headEnd len="sm" w="sm" type="none"/>
                      <a:tailEnd len="sm" w="sm" type="none"/>
                    </a:lnR>
                    <a:lnT cap="flat" cmpd="sng" w="19050">
                      <a:solidFill>
                        <a:srgbClr val="9E9E9E"/>
                      </a:solidFill>
                      <a:prstDash val="dot"/>
                      <a:round/>
                      <a:headEnd len="sm" w="sm" type="none"/>
                      <a:tailEnd len="sm" w="sm" type="none"/>
                    </a:lnT>
                    <a:lnB cap="flat" cmpd="sng" w="19050">
                      <a:solidFill>
                        <a:srgbClr val="9E9E9E"/>
                      </a:solidFill>
                      <a:prstDash val="dot"/>
                      <a:round/>
                      <a:headEnd len="sm" w="sm" type="none"/>
                      <a:tailEnd len="sm" w="sm" type="none"/>
                    </a:lnB>
                  </a:tcPr>
                </a:tc>
                <a:tc>
                  <a:txBody>
                    <a:bodyPr/>
                    <a:lstStyle/>
                    <a:p>
                      <a:pPr indent="0" lvl="0" marL="0" rtl="0" algn="l">
                        <a:spcBef>
                          <a:spcPts val="0"/>
                        </a:spcBef>
                        <a:spcAft>
                          <a:spcPts val="0"/>
                        </a:spcAft>
                        <a:buNone/>
                      </a:pPr>
                      <a:r>
                        <a:t/>
                      </a:r>
                      <a:endParaRPr sz="1000">
                        <a:latin typeface="DM Sans"/>
                        <a:ea typeface="DM Sans"/>
                        <a:cs typeface="DM Sans"/>
                        <a:sym typeface="DM Sans"/>
                      </a:endParaRPr>
                    </a:p>
                  </a:txBody>
                  <a:tcPr marT="91425" marB="91425" marR="91425" marL="91425">
                    <a:lnL cap="flat" cmpd="sng" w="19050">
                      <a:solidFill>
                        <a:srgbClr val="9E9E9E"/>
                      </a:solidFill>
                      <a:prstDash val="dot"/>
                      <a:round/>
                      <a:headEnd len="sm" w="sm" type="none"/>
                      <a:tailEnd len="sm" w="sm" type="none"/>
                    </a:lnL>
                    <a:lnR cap="flat" cmpd="sng" w="19050">
                      <a:solidFill>
                        <a:srgbClr val="9E9E9E"/>
                      </a:solidFill>
                      <a:prstDash val="dot"/>
                      <a:round/>
                      <a:headEnd len="sm" w="sm" type="none"/>
                      <a:tailEnd len="sm" w="sm" type="none"/>
                    </a:lnR>
                    <a:lnT cap="flat" cmpd="sng" w="19050">
                      <a:solidFill>
                        <a:srgbClr val="9E9E9E"/>
                      </a:solidFill>
                      <a:prstDash val="dot"/>
                      <a:round/>
                      <a:headEnd len="sm" w="sm" type="none"/>
                      <a:tailEnd len="sm" w="sm" type="none"/>
                    </a:lnT>
                    <a:lnB cap="flat" cmpd="sng" w="19050">
                      <a:solidFill>
                        <a:srgbClr val="9E9E9E"/>
                      </a:solidFill>
                      <a:prstDash val="dot"/>
                      <a:round/>
                      <a:headEnd len="sm" w="sm" type="none"/>
                      <a:tailEnd len="sm" w="sm" type="none"/>
                    </a:lnB>
                  </a:tcPr>
                </a:tc>
                <a:tc>
                  <a:txBody>
                    <a:bodyPr/>
                    <a:lstStyle/>
                    <a:p>
                      <a:pPr indent="0" lvl="0" marL="0" rtl="0" algn="l">
                        <a:spcBef>
                          <a:spcPts val="0"/>
                        </a:spcBef>
                        <a:spcAft>
                          <a:spcPts val="0"/>
                        </a:spcAft>
                        <a:buNone/>
                      </a:pPr>
                      <a:r>
                        <a:t/>
                      </a:r>
                      <a:endParaRPr sz="1000">
                        <a:latin typeface="DM Sans"/>
                        <a:ea typeface="DM Sans"/>
                        <a:cs typeface="DM Sans"/>
                        <a:sym typeface="DM Sans"/>
                      </a:endParaRPr>
                    </a:p>
                  </a:txBody>
                  <a:tcPr marT="91425" marB="91425" marR="91425" marL="91425">
                    <a:lnL cap="flat" cmpd="sng" w="19050">
                      <a:solidFill>
                        <a:srgbClr val="9E9E9E"/>
                      </a:solidFill>
                      <a:prstDash val="dot"/>
                      <a:round/>
                      <a:headEnd len="sm" w="sm" type="none"/>
                      <a:tailEnd len="sm" w="sm" type="none"/>
                    </a:lnL>
                    <a:lnR cap="flat" cmpd="sng" w="19050">
                      <a:solidFill>
                        <a:srgbClr val="9E9E9E"/>
                      </a:solidFill>
                      <a:prstDash val="dot"/>
                      <a:round/>
                      <a:headEnd len="sm" w="sm" type="none"/>
                      <a:tailEnd len="sm" w="sm" type="none"/>
                    </a:lnR>
                    <a:lnT cap="flat" cmpd="sng" w="19050">
                      <a:solidFill>
                        <a:srgbClr val="9E9E9E"/>
                      </a:solidFill>
                      <a:prstDash val="dot"/>
                      <a:round/>
                      <a:headEnd len="sm" w="sm" type="none"/>
                      <a:tailEnd len="sm" w="sm" type="none"/>
                    </a:lnT>
                    <a:lnB cap="flat" cmpd="sng" w="19050">
                      <a:solidFill>
                        <a:srgbClr val="9E9E9E"/>
                      </a:solidFill>
                      <a:prstDash val="dot"/>
                      <a:round/>
                      <a:headEnd len="sm" w="sm" type="none"/>
                      <a:tailEnd len="sm" w="sm" type="none"/>
                    </a:lnB>
                  </a:tcPr>
                </a:tc>
                <a:tc>
                  <a:txBody>
                    <a:bodyPr/>
                    <a:lstStyle/>
                    <a:p>
                      <a:pPr indent="0" lvl="0" marL="0" rtl="0" algn="l">
                        <a:spcBef>
                          <a:spcPts val="0"/>
                        </a:spcBef>
                        <a:spcAft>
                          <a:spcPts val="0"/>
                        </a:spcAft>
                        <a:buNone/>
                      </a:pPr>
                      <a:r>
                        <a:t/>
                      </a:r>
                      <a:endParaRPr sz="1000">
                        <a:latin typeface="DM Sans"/>
                        <a:ea typeface="DM Sans"/>
                        <a:cs typeface="DM Sans"/>
                        <a:sym typeface="DM Sans"/>
                      </a:endParaRPr>
                    </a:p>
                  </a:txBody>
                  <a:tcPr marT="91425" marB="91425" marR="91425" marL="91425">
                    <a:lnL cap="flat" cmpd="sng" w="19050">
                      <a:solidFill>
                        <a:srgbClr val="9E9E9E"/>
                      </a:solidFill>
                      <a:prstDash val="dot"/>
                      <a:round/>
                      <a:headEnd len="sm" w="sm" type="none"/>
                      <a:tailEnd len="sm" w="sm" type="none"/>
                    </a:lnL>
                    <a:lnR cap="flat" cmpd="sng" w="19050">
                      <a:solidFill>
                        <a:srgbClr val="9E9E9E"/>
                      </a:solidFill>
                      <a:prstDash val="dot"/>
                      <a:round/>
                      <a:headEnd len="sm" w="sm" type="none"/>
                      <a:tailEnd len="sm" w="sm" type="none"/>
                    </a:lnR>
                    <a:lnT cap="flat" cmpd="sng" w="19050">
                      <a:solidFill>
                        <a:srgbClr val="9E9E9E"/>
                      </a:solidFill>
                      <a:prstDash val="dot"/>
                      <a:round/>
                      <a:headEnd len="sm" w="sm" type="none"/>
                      <a:tailEnd len="sm" w="sm" type="none"/>
                    </a:lnT>
                    <a:lnB cap="flat" cmpd="sng" w="19050">
                      <a:solidFill>
                        <a:srgbClr val="9E9E9E"/>
                      </a:solidFill>
                      <a:prstDash val="dot"/>
                      <a:round/>
                      <a:headEnd len="sm" w="sm" type="none"/>
                      <a:tailEnd len="sm" w="sm" type="none"/>
                    </a:lnB>
                    <a:solidFill>
                      <a:schemeClr val="lt1"/>
                    </a:solidFill>
                  </a:tcPr>
                </a:tc>
              </a:tr>
            </a:tbl>
          </a:graphicData>
        </a:graphic>
      </p:graphicFrame>
      <p:sp>
        <p:nvSpPr>
          <p:cNvPr id="413" name="Google Shape;413;p57"/>
          <p:cNvSpPr txBox="1"/>
          <p:nvPr/>
        </p:nvSpPr>
        <p:spPr>
          <a:xfrm>
            <a:off x="341875" y="159725"/>
            <a:ext cx="82602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DM Sans"/>
                <a:ea typeface="DM Sans"/>
                <a:cs typeface="DM Sans"/>
                <a:sym typeface="DM Sans"/>
              </a:rPr>
              <a:t>Suggested launch timeline</a:t>
            </a:r>
            <a:endParaRPr b="1" sz="2600">
              <a:latin typeface="DM Sans"/>
              <a:ea typeface="DM Sans"/>
              <a:cs typeface="DM Sans"/>
              <a:sym typeface="DM Sans"/>
            </a:endParaRPr>
          </a:p>
        </p:txBody>
      </p:sp>
      <p:sp>
        <p:nvSpPr>
          <p:cNvPr id="414" name="Google Shape;414;p57"/>
          <p:cNvSpPr/>
          <p:nvPr/>
        </p:nvSpPr>
        <p:spPr>
          <a:xfrm>
            <a:off x="732250" y="1052550"/>
            <a:ext cx="1508400" cy="356100"/>
          </a:xfrm>
          <a:prstGeom prst="chevron">
            <a:avLst>
              <a:gd fmla="val 50000" name="adj"/>
            </a:avLst>
          </a:prstGeom>
          <a:solidFill>
            <a:srgbClr val="EFEFE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DM Sans"/>
                <a:ea typeface="DM Sans"/>
                <a:cs typeface="DM Sans"/>
                <a:sym typeface="DM Sans"/>
              </a:rPr>
              <a:t>Week 1</a:t>
            </a:r>
            <a:endParaRPr b="1">
              <a:solidFill>
                <a:schemeClr val="dk1"/>
              </a:solidFill>
              <a:latin typeface="DM Sans"/>
              <a:ea typeface="DM Sans"/>
              <a:cs typeface="DM Sans"/>
              <a:sym typeface="DM Sans"/>
            </a:endParaRPr>
          </a:p>
        </p:txBody>
      </p:sp>
      <p:sp>
        <p:nvSpPr>
          <p:cNvPr id="415" name="Google Shape;415;p57"/>
          <p:cNvSpPr/>
          <p:nvPr/>
        </p:nvSpPr>
        <p:spPr>
          <a:xfrm>
            <a:off x="803900" y="1789875"/>
            <a:ext cx="1436700" cy="356100"/>
          </a:xfrm>
          <a:prstGeom prst="roundRect">
            <a:avLst>
              <a:gd fmla="val 50000" name="adj"/>
            </a:avLst>
          </a:prstGeom>
          <a:solidFill>
            <a:srgbClr val="E3F7F3"/>
          </a:solidFill>
          <a:ln cap="flat" cmpd="sng" w="9525">
            <a:solidFill>
              <a:srgbClr val="9AE2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DM Sans"/>
                <a:ea typeface="DM Sans"/>
                <a:cs typeface="DM Sans"/>
                <a:sym typeface="DM Sans"/>
              </a:rPr>
              <a:t>Admin configuration</a:t>
            </a:r>
            <a:endParaRPr sz="1000">
              <a:solidFill>
                <a:schemeClr val="dk1"/>
              </a:solidFill>
              <a:latin typeface="DM Sans"/>
              <a:ea typeface="DM Sans"/>
              <a:cs typeface="DM Sans"/>
              <a:sym typeface="DM Sans"/>
            </a:endParaRPr>
          </a:p>
        </p:txBody>
      </p:sp>
      <p:sp>
        <p:nvSpPr>
          <p:cNvPr id="416" name="Google Shape;416;p57"/>
          <p:cNvSpPr/>
          <p:nvPr/>
        </p:nvSpPr>
        <p:spPr>
          <a:xfrm>
            <a:off x="3689957" y="1052550"/>
            <a:ext cx="1636200" cy="356100"/>
          </a:xfrm>
          <a:prstGeom prst="chevron">
            <a:avLst>
              <a:gd fmla="val 50000" name="adj"/>
            </a:avLst>
          </a:prstGeom>
          <a:solidFill>
            <a:srgbClr val="EFEFE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DM Sans"/>
                <a:ea typeface="DM Sans"/>
                <a:cs typeface="DM Sans"/>
                <a:sym typeface="DM Sans"/>
              </a:rPr>
              <a:t>Week 3</a:t>
            </a:r>
            <a:endParaRPr b="1">
              <a:solidFill>
                <a:schemeClr val="dk1"/>
              </a:solidFill>
              <a:latin typeface="DM Sans"/>
              <a:ea typeface="DM Sans"/>
              <a:cs typeface="DM Sans"/>
              <a:sym typeface="DM Sans"/>
            </a:endParaRPr>
          </a:p>
        </p:txBody>
      </p:sp>
      <p:sp>
        <p:nvSpPr>
          <p:cNvPr id="417" name="Google Shape;417;p57"/>
          <p:cNvSpPr/>
          <p:nvPr/>
        </p:nvSpPr>
        <p:spPr>
          <a:xfrm>
            <a:off x="2147154" y="1052550"/>
            <a:ext cx="1636200" cy="356100"/>
          </a:xfrm>
          <a:prstGeom prst="chevron">
            <a:avLst>
              <a:gd fmla="val 50000" name="adj"/>
            </a:avLst>
          </a:prstGeom>
          <a:solidFill>
            <a:srgbClr val="EFEFE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DM Sans"/>
                <a:ea typeface="DM Sans"/>
                <a:cs typeface="DM Sans"/>
                <a:sym typeface="DM Sans"/>
              </a:rPr>
              <a:t>Week 2</a:t>
            </a:r>
            <a:endParaRPr b="1">
              <a:solidFill>
                <a:schemeClr val="dk1"/>
              </a:solidFill>
              <a:latin typeface="DM Sans"/>
              <a:ea typeface="DM Sans"/>
              <a:cs typeface="DM Sans"/>
              <a:sym typeface="DM Sans"/>
            </a:endParaRPr>
          </a:p>
        </p:txBody>
      </p:sp>
      <p:sp>
        <p:nvSpPr>
          <p:cNvPr id="418" name="Google Shape;418;p57"/>
          <p:cNvSpPr/>
          <p:nvPr/>
        </p:nvSpPr>
        <p:spPr>
          <a:xfrm>
            <a:off x="5232759" y="1052550"/>
            <a:ext cx="1636200" cy="356100"/>
          </a:xfrm>
          <a:prstGeom prst="chevron">
            <a:avLst>
              <a:gd fmla="val 50000" name="adj"/>
            </a:avLst>
          </a:prstGeom>
          <a:solidFill>
            <a:srgbClr val="EFEFE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DM Sans"/>
                <a:ea typeface="DM Sans"/>
                <a:cs typeface="DM Sans"/>
                <a:sym typeface="DM Sans"/>
              </a:rPr>
              <a:t>Week 4</a:t>
            </a:r>
            <a:endParaRPr b="1">
              <a:solidFill>
                <a:schemeClr val="dk1"/>
              </a:solidFill>
              <a:latin typeface="DM Sans"/>
              <a:ea typeface="DM Sans"/>
              <a:cs typeface="DM Sans"/>
              <a:sym typeface="DM Sans"/>
            </a:endParaRPr>
          </a:p>
        </p:txBody>
      </p:sp>
      <p:sp>
        <p:nvSpPr>
          <p:cNvPr id="419" name="Google Shape;419;p57"/>
          <p:cNvSpPr/>
          <p:nvPr/>
        </p:nvSpPr>
        <p:spPr>
          <a:xfrm>
            <a:off x="6775561" y="1052550"/>
            <a:ext cx="1636200" cy="356100"/>
          </a:xfrm>
          <a:prstGeom prst="chevron">
            <a:avLst>
              <a:gd fmla="val 50000" name="adj"/>
            </a:avLst>
          </a:prstGeom>
          <a:solidFill>
            <a:srgbClr val="EFEFE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DM Sans"/>
                <a:ea typeface="DM Sans"/>
                <a:cs typeface="DM Sans"/>
                <a:sym typeface="DM Sans"/>
              </a:rPr>
              <a:t>Week 5</a:t>
            </a:r>
            <a:endParaRPr b="1">
              <a:solidFill>
                <a:schemeClr val="dk1"/>
              </a:solidFill>
              <a:latin typeface="DM Sans"/>
              <a:ea typeface="DM Sans"/>
              <a:cs typeface="DM Sans"/>
              <a:sym typeface="DM Sans"/>
            </a:endParaRPr>
          </a:p>
        </p:txBody>
      </p:sp>
      <p:sp>
        <p:nvSpPr>
          <p:cNvPr id="420" name="Google Shape;420;p57"/>
          <p:cNvSpPr/>
          <p:nvPr/>
        </p:nvSpPr>
        <p:spPr>
          <a:xfrm>
            <a:off x="2290800" y="2145975"/>
            <a:ext cx="3031800" cy="356100"/>
          </a:xfrm>
          <a:prstGeom prst="roundRect">
            <a:avLst>
              <a:gd fmla="val 50000" name="adj"/>
            </a:avLst>
          </a:prstGeom>
          <a:solidFill>
            <a:srgbClr val="E3F7F3"/>
          </a:solidFill>
          <a:ln cap="flat" cmpd="sng" w="9525">
            <a:solidFill>
              <a:srgbClr val="9AE2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DM Sans"/>
                <a:ea typeface="DM Sans"/>
                <a:cs typeface="DM Sans"/>
                <a:sym typeface="DM Sans"/>
              </a:rPr>
              <a:t>Small group testing &amp; feedback</a:t>
            </a:r>
            <a:endParaRPr sz="1000">
              <a:solidFill>
                <a:schemeClr val="dk1"/>
              </a:solidFill>
              <a:latin typeface="DM Sans"/>
              <a:ea typeface="DM Sans"/>
              <a:cs typeface="DM Sans"/>
              <a:sym typeface="DM Sans"/>
            </a:endParaRPr>
          </a:p>
        </p:txBody>
      </p:sp>
      <p:sp>
        <p:nvSpPr>
          <p:cNvPr id="421" name="Google Shape;421;p57"/>
          <p:cNvSpPr/>
          <p:nvPr/>
        </p:nvSpPr>
        <p:spPr>
          <a:xfrm>
            <a:off x="5326138" y="2543725"/>
            <a:ext cx="1508400" cy="356100"/>
          </a:xfrm>
          <a:prstGeom prst="roundRect">
            <a:avLst>
              <a:gd fmla="val 50000" name="adj"/>
            </a:avLst>
          </a:prstGeom>
          <a:solidFill>
            <a:srgbClr val="E3F7F3"/>
          </a:solidFill>
          <a:ln cap="flat" cmpd="sng" w="9525">
            <a:solidFill>
              <a:srgbClr val="9AE2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DM Sans"/>
                <a:ea typeface="DM Sans"/>
                <a:cs typeface="DM Sans"/>
                <a:sym typeface="DM Sans"/>
              </a:rPr>
              <a:t>Manager training</a:t>
            </a:r>
            <a:endParaRPr sz="1000">
              <a:solidFill>
                <a:schemeClr val="dk1"/>
              </a:solidFill>
              <a:latin typeface="DM Sans"/>
              <a:ea typeface="DM Sans"/>
              <a:cs typeface="DM Sans"/>
              <a:sym typeface="DM Sans"/>
            </a:endParaRPr>
          </a:p>
        </p:txBody>
      </p:sp>
      <p:sp>
        <p:nvSpPr>
          <p:cNvPr id="422" name="Google Shape;422;p57"/>
          <p:cNvSpPr/>
          <p:nvPr/>
        </p:nvSpPr>
        <p:spPr>
          <a:xfrm>
            <a:off x="6875300" y="2858175"/>
            <a:ext cx="1436700" cy="519600"/>
          </a:xfrm>
          <a:prstGeom prst="roundRect">
            <a:avLst>
              <a:gd fmla="val 50000" name="adj"/>
            </a:avLst>
          </a:prstGeom>
          <a:solidFill>
            <a:srgbClr val="E3F7F3"/>
          </a:solidFill>
          <a:ln cap="flat" cmpd="sng" w="9525">
            <a:solidFill>
              <a:srgbClr val="9AE2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DM Sans"/>
                <a:ea typeface="DM Sans"/>
                <a:cs typeface="DM Sans"/>
                <a:sym typeface="DM Sans"/>
              </a:rPr>
              <a:t>Employee comms &amp; training</a:t>
            </a:r>
            <a:endParaRPr sz="1000">
              <a:solidFill>
                <a:schemeClr val="dk1"/>
              </a:solidFill>
              <a:latin typeface="DM Sans"/>
              <a:ea typeface="DM Sans"/>
              <a:cs typeface="DM Sans"/>
              <a:sym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8"/>
          <p:cNvSpPr txBox="1"/>
          <p:nvPr>
            <p:ph type="title"/>
          </p:nvPr>
        </p:nvSpPr>
        <p:spPr>
          <a:xfrm>
            <a:off x="185525" y="114771"/>
            <a:ext cx="7054500" cy="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Launch email for managers</a:t>
            </a:r>
            <a:endParaRPr sz="1500"/>
          </a:p>
        </p:txBody>
      </p:sp>
      <p:sp>
        <p:nvSpPr>
          <p:cNvPr id="428" name="Google Shape;428;p58"/>
          <p:cNvSpPr txBox="1"/>
          <p:nvPr>
            <p:ph idx="2" type="body"/>
          </p:nvPr>
        </p:nvSpPr>
        <p:spPr>
          <a:xfrm>
            <a:off x="185525" y="435375"/>
            <a:ext cx="8807100" cy="44826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1200"/>
              </a:spcBef>
              <a:spcAft>
                <a:spcPts val="0"/>
              </a:spcAft>
              <a:buNone/>
            </a:pPr>
            <a:r>
              <a:rPr b="1" lang="en" sz="800">
                <a:solidFill>
                  <a:schemeClr val="dk1"/>
                </a:solidFill>
                <a:latin typeface="DM Sans"/>
                <a:ea typeface="DM Sans"/>
                <a:cs typeface="DM Sans"/>
                <a:sym typeface="DM Sans"/>
              </a:rPr>
              <a:t>Subject</a:t>
            </a:r>
            <a:r>
              <a:rPr lang="en" sz="800">
                <a:solidFill>
                  <a:schemeClr val="dk1"/>
                </a:solidFill>
                <a:latin typeface="DM Sans"/>
                <a:ea typeface="DM Sans"/>
                <a:cs typeface="DM Sans"/>
                <a:sym typeface="DM Sans"/>
              </a:rPr>
              <a:t>: Meet your new Lattice AI Agent — built to help you become a more effective leader 🚀</a:t>
            </a:r>
            <a:endParaRPr sz="800">
              <a:solidFill>
                <a:schemeClr val="dk1"/>
              </a:solidFill>
              <a:latin typeface="DM Sans"/>
              <a:ea typeface="DM Sans"/>
              <a:cs typeface="DM Sans"/>
              <a:sym typeface="DM Sans"/>
            </a:endParaRPr>
          </a:p>
          <a:p>
            <a:pPr indent="0" lvl="0" marL="0" rtl="0" algn="l">
              <a:spcBef>
                <a:spcPts val="1200"/>
              </a:spcBef>
              <a:spcAft>
                <a:spcPts val="0"/>
              </a:spcAft>
              <a:buNone/>
            </a:pPr>
            <a:r>
              <a:rPr lang="en" sz="800">
                <a:solidFill>
                  <a:schemeClr val="dk1"/>
                </a:solidFill>
                <a:latin typeface="DM Sans"/>
                <a:ea typeface="DM Sans"/>
                <a:cs typeface="DM Sans"/>
                <a:sym typeface="DM Sans"/>
              </a:rPr>
              <a:t>Hi team,</a:t>
            </a:r>
            <a:endParaRPr sz="800">
              <a:solidFill>
                <a:schemeClr val="dk1"/>
              </a:solidFill>
              <a:latin typeface="DM Sans"/>
              <a:ea typeface="DM Sans"/>
              <a:cs typeface="DM Sans"/>
              <a:sym typeface="DM Sans"/>
            </a:endParaRPr>
          </a:p>
          <a:p>
            <a:pPr indent="0" lvl="0" marL="0" rtl="0" algn="l">
              <a:spcBef>
                <a:spcPts val="1200"/>
              </a:spcBef>
              <a:spcAft>
                <a:spcPts val="0"/>
              </a:spcAft>
              <a:buNone/>
            </a:pPr>
            <a:r>
              <a:rPr lang="en" sz="800">
                <a:solidFill>
                  <a:schemeClr val="dk1"/>
                </a:solidFill>
                <a:latin typeface="DM Sans"/>
                <a:ea typeface="DM Sans"/>
                <a:cs typeface="DM Sans"/>
                <a:sym typeface="DM Sans"/>
              </a:rPr>
              <a:t>We’re excited to introduce the </a:t>
            </a:r>
            <a:r>
              <a:rPr b="1" lang="en" sz="800">
                <a:solidFill>
                  <a:schemeClr val="dk1"/>
                </a:solidFill>
                <a:latin typeface="DM Sans"/>
                <a:ea typeface="DM Sans"/>
                <a:cs typeface="DM Sans"/>
                <a:sym typeface="DM Sans"/>
              </a:rPr>
              <a:t>Lattice AI Agent</a:t>
            </a:r>
            <a:r>
              <a:rPr lang="en" sz="800">
                <a:solidFill>
                  <a:schemeClr val="dk1"/>
                </a:solidFill>
                <a:latin typeface="DM Sans"/>
                <a:ea typeface="DM Sans"/>
                <a:cs typeface="DM Sans"/>
                <a:sym typeface="DM Sans"/>
              </a:rPr>
              <a:t>, rolling out next week! Think of it as your HR angel sitting on your shoulder, but inside Lattice! It can help you spend less time tracking down information and more time coaching and supporting your team.</a:t>
            </a:r>
            <a:endParaRPr sz="800">
              <a:solidFill>
                <a:schemeClr val="dk1"/>
              </a:solidFill>
              <a:latin typeface="DM Sans"/>
              <a:ea typeface="DM Sans"/>
              <a:cs typeface="DM Sans"/>
              <a:sym typeface="DM Sans"/>
            </a:endParaRPr>
          </a:p>
          <a:p>
            <a:pPr indent="0" lvl="0" marL="0" rtl="0" algn="l">
              <a:spcBef>
                <a:spcPts val="1200"/>
              </a:spcBef>
              <a:spcAft>
                <a:spcPts val="0"/>
              </a:spcAft>
              <a:buNone/>
            </a:pPr>
            <a:r>
              <a:rPr lang="en" sz="800">
                <a:solidFill>
                  <a:schemeClr val="dk1"/>
                </a:solidFill>
                <a:latin typeface="DM Sans"/>
                <a:ea typeface="DM Sans"/>
                <a:cs typeface="DM Sans"/>
                <a:sym typeface="DM Sans"/>
              </a:rPr>
              <a:t>The AI Agent can:</a:t>
            </a:r>
            <a:endParaRPr sz="800">
              <a:solidFill>
                <a:schemeClr val="dk1"/>
              </a:solidFill>
              <a:latin typeface="DM Sans"/>
              <a:ea typeface="DM Sans"/>
              <a:cs typeface="DM Sans"/>
              <a:sym typeface="DM Sans"/>
            </a:endParaRPr>
          </a:p>
          <a:p>
            <a:pPr indent="-279400" lvl="0" marL="457200" rtl="0" algn="l">
              <a:spcBef>
                <a:spcPts val="0"/>
              </a:spcBef>
              <a:spcAft>
                <a:spcPts val="0"/>
              </a:spcAft>
              <a:buClr>
                <a:schemeClr val="dk1"/>
              </a:buClr>
              <a:buSzPts val="800"/>
              <a:buFont typeface="DM Sans"/>
              <a:buChar char="●"/>
            </a:pPr>
            <a:r>
              <a:rPr lang="en" sz="800">
                <a:solidFill>
                  <a:schemeClr val="dk1"/>
                </a:solidFill>
                <a:latin typeface="DM Sans"/>
                <a:ea typeface="DM Sans"/>
                <a:cs typeface="DM Sans"/>
                <a:sym typeface="DM Sans"/>
              </a:rPr>
              <a:t>Answer questions about policies at our org</a:t>
            </a:r>
            <a:endParaRPr sz="800">
              <a:solidFill>
                <a:schemeClr val="dk1"/>
              </a:solidFill>
              <a:latin typeface="DM Sans"/>
              <a:ea typeface="DM Sans"/>
              <a:cs typeface="DM Sans"/>
              <a:sym typeface="DM Sans"/>
            </a:endParaRPr>
          </a:p>
          <a:p>
            <a:pPr indent="-279400" lvl="0" marL="457200" rtl="0" algn="l">
              <a:spcBef>
                <a:spcPts val="0"/>
              </a:spcBef>
              <a:spcAft>
                <a:spcPts val="0"/>
              </a:spcAft>
              <a:buClr>
                <a:schemeClr val="dk1"/>
              </a:buClr>
              <a:buSzPts val="800"/>
              <a:buFont typeface="DM Sans"/>
              <a:buChar char="●"/>
            </a:pPr>
            <a:r>
              <a:rPr lang="en" sz="800">
                <a:solidFill>
                  <a:schemeClr val="dk1"/>
                </a:solidFill>
                <a:latin typeface="DM Sans"/>
                <a:ea typeface="DM Sans"/>
                <a:cs typeface="DM Sans"/>
                <a:sym typeface="DM Sans"/>
              </a:rPr>
              <a:t>Surface key themes from 1:1s, Updates, and Feedback</a:t>
            </a:r>
            <a:endParaRPr sz="800">
              <a:solidFill>
                <a:schemeClr val="dk1"/>
              </a:solidFill>
              <a:latin typeface="DM Sans"/>
              <a:ea typeface="DM Sans"/>
              <a:cs typeface="DM Sans"/>
              <a:sym typeface="DM Sans"/>
            </a:endParaRPr>
          </a:p>
          <a:p>
            <a:pPr indent="-279400" lvl="0" marL="457200" rtl="0" algn="l">
              <a:spcBef>
                <a:spcPts val="0"/>
              </a:spcBef>
              <a:spcAft>
                <a:spcPts val="0"/>
              </a:spcAft>
              <a:buClr>
                <a:schemeClr val="dk1"/>
              </a:buClr>
              <a:buSzPts val="800"/>
              <a:buFont typeface="DM Sans"/>
              <a:buChar char="●"/>
            </a:pPr>
            <a:r>
              <a:rPr lang="en" sz="800">
                <a:solidFill>
                  <a:schemeClr val="dk1"/>
                </a:solidFill>
                <a:latin typeface="DM Sans"/>
                <a:ea typeface="DM Sans"/>
                <a:cs typeface="DM Sans"/>
                <a:sym typeface="DM Sans"/>
              </a:rPr>
              <a:t>Help you make more informed, proactive decisions as a manager</a:t>
            </a:r>
            <a:endParaRPr sz="800">
              <a:solidFill>
                <a:schemeClr val="dk1"/>
              </a:solidFill>
              <a:latin typeface="DM Sans"/>
              <a:ea typeface="DM Sans"/>
              <a:cs typeface="DM Sans"/>
              <a:sym typeface="DM Sans"/>
            </a:endParaRPr>
          </a:p>
          <a:p>
            <a:pPr indent="0" lvl="0" marL="0" rtl="0" algn="l">
              <a:spcBef>
                <a:spcPts val="1200"/>
              </a:spcBef>
              <a:spcAft>
                <a:spcPts val="0"/>
              </a:spcAft>
              <a:buNone/>
            </a:pPr>
            <a:r>
              <a:rPr lang="en" sz="800">
                <a:solidFill>
                  <a:schemeClr val="dk1"/>
                </a:solidFill>
                <a:latin typeface="DM Sans"/>
                <a:ea typeface="DM Sans"/>
                <a:cs typeface="DM Sans"/>
                <a:sym typeface="DM Sans"/>
              </a:rPr>
              <a:t>You’ll see a new search bar at the top of Lattice. That’s your starting point — just ask it questions about your team’s data or company policies. </a:t>
            </a:r>
            <a:r>
              <a:rPr lang="en" sz="800">
                <a:solidFill>
                  <a:schemeClr val="dk1"/>
                </a:solidFill>
                <a:latin typeface="DM Sans"/>
                <a:ea typeface="DM Sans"/>
                <a:cs typeface="DM Sans"/>
                <a:sym typeface="DM Sans"/>
              </a:rPr>
              <a:t>Watch </a:t>
            </a:r>
            <a:r>
              <a:rPr lang="en" sz="800" u="sng">
                <a:solidFill>
                  <a:srgbClr val="1155CC"/>
                </a:solidFill>
                <a:latin typeface="DM Sans"/>
                <a:ea typeface="DM Sans"/>
                <a:cs typeface="DM Sans"/>
                <a:sym typeface="DM Sans"/>
                <a:hlinkClick r:id="rId3">
                  <a:extLst>
                    <a:ext uri="{A12FA001-AC4F-418D-AE19-62706E023703}">
                      <ahyp:hlinkClr val="tx"/>
                    </a:ext>
                  </a:extLst>
                </a:hlinkClick>
              </a:rPr>
              <a:t>this demo</a:t>
            </a:r>
            <a:r>
              <a:rPr lang="en" sz="800">
                <a:solidFill>
                  <a:schemeClr val="dk1"/>
                </a:solidFill>
                <a:latin typeface="DM Sans"/>
                <a:ea typeface="DM Sans"/>
                <a:cs typeface="DM Sans"/>
                <a:sym typeface="DM Sans"/>
              </a:rPr>
              <a:t> to see the Lattice AI Agent in action.</a:t>
            </a:r>
            <a:endParaRPr sz="800">
              <a:solidFill>
                <a:schemeClr val="dk1"/>
              </a:solidFill>
              <a:latin typeface="DM Sans"/>
              <a:ea typeface="DM Sans"/>
              <a:cs typeface="DM Sans"/>
              <a:sym typeface="DM Sans"/>
            </a:endParaRPr>
          </a:p>
          <a:p>
            <a:pPr indent="0" lvl="0" marL="0" rtl="0" algn="l">
              <a:spcBef>
                <a:spcPts val="1200"/>
              </a:spcBef>
              <a:spcAft>
                <a:spcPts val="0"/>
              </a:spcAft>
              <a:buNone/>
            </a:pPr>
            <a:r>
              <a:rPr lang="en" sz="800">
                <a:solidFill>
                  <a:schemeClr val="dk1"/>
                </a:solidFill>
                <a:latin typeface="DM Sans"/>
                <a:ea typeface="DM Sans"/>
                <a:cs typeface="DM Sans"/>
                <a:sym typeface="DM Sans"/>
              </a:rPr>
              <a:t>It can also address questions that you or your teams may have like:</a:t>
            </a:r>
            <a:endParaRPr sz="800">
              <a:solidFill>
                <a:schemeClr val="dk1"/>
              </a:solidFill>
              <a:latin typeface="DM Sans"/>
              <a:ea typeface="DM Sans"/>
              <a:cs typeface="DM Sans"/>
              <a:sym typeface="DM Sans"/>
            </a:endParaRPr>
          </a:p>
          <a:p>
            <a:pPr indent="-279400" lvl="0" marL="457200" rtl="0" algn="l">
              <a:spcBef>
                <a:spcPts val="1200"/>
              </a:spcBef>
              <a:spcAft>
                <a:spcPts val="0"/>
              </a:spcAft>
              <a:buClr>
                <a:schemeClr val="dk1"/>
              </a:buClr>
              <a:buSzPts val="800"/>
              <a:buFont typeface="DM Sans"/>
              <a:buChar char="●"/>
            </a:pPr>
            <a:r>
              <a:rPr lang="en" sz="800">
                <a:solidFill>
                  <a:schemeClr val="dk1"/>
                </a:solidFill>
                <a:latin typeface="DM Sans"/>
                <a:ea typeface="DM Sans"/>
                <a:cs typeface="DM Sans"/>
                <a:sym typeface="DM Sans"/>
              </a:rPr>
              <a:t>How do I update my direct deposit information?</a:t>
            </a:r>
            <a:endParaRPr sz="800">
              <a:solidFill>
                <a:schemeClr val="dk1"/>
              </a:solidFill>
              <a:latin typeface="DM Sans"/>
              <a:ea typeface="DM Sans"/>
              <a:cs typeface="DM Sans"/>
              <a:sym typeface="DM Sans"/>
            </a:endParaRPr>
          </a:p>
          <a:p>
            <a:pPr indent="-279400" lvl="0" marL="457200" rtl="0" algn="l">
              <a:spcBef>
                <a:spcPts val="0"/>
              </a:spcBef>
              <a:spcAft>
                <a:spcPts val="0"/>
              </a:spcAft>
              <a:buClr>
                <a:schemeClr val="dk1"/>
              </a:buClr>
              <a:buSzPts val="800"/>
              <a:buFont typeface="DM Sans"/>
              <a:buChar char="●"/>
            </a:pPr>
            <a:r>
              <a:rPr lang="en" sz="800">
                <a:solidFill>
                  <a:schemeClr val="dk1"/>
                </a:solidFill>
                <a:latin typeface="DM Sans"/>
                <a:ea typeface="DM Sans"/>
                <a:cs typeface="DM Sans"/>
                <a:sym typeface="DM Sans"/>
              </a:rPr>
              <a:t>How do I get a promotion? </a:t>
            </a:r>
            <a:endParaRPr sz="800">
              <a:solidFill>
                <a:schemeClr val="dk1"/>
              </a:solidFill>
              <a:latin typeface="DM Sans"/>
              <a:ea typeface="DM Sans"/>
              <a:cs typeface="DM Sans"/>
              <a:sym typeface="DM Sans"/>
            </a:endParaRPr>
          </a:p>
          <a:p>
            <a:pPr indent="-279400" lvl="0" marL="457200" rtl="0" algn="l">
              <a:spcBef>
                <a:spcPts val="0"/>
              </a:spcBef>
              <a:spcAft>
                <a:spcPts val="0"/>
              </a:spcAft>
              <a:buClr>
                <a:schemeClr val="dk1"/>
              </a:buClr>
              <a:buSzPts val="800"/>
              <a:buFont typeface="DM Sans"/>
              <a:buChar char="●"/>
            </a:pPr>
            <a:r>
              <a:rPr lang="en" sz="800">
                <a:solidFill>
                  <a:schemeClr val="dk1"/>
                </a:solidFill>
                <a:latin typeface="DM Sans"/>
                <a:ea typeface="DM Sans"/>
                <a:cs typeface="DM Sans"/>
                <a:sym typeface="DM Sans"/>
              </a:rPr>
              <a:t>Based on my feedback from the last 6 months, where should my employee focus their growth? </a:t>
            </a:r>
            <a:endParaRPr sz="800">
              <a:solidFill>
                <a:schemeClr val="dk1"/>
              </a:solidFill>
              <a:latin typeface="DM Sans"/>
              <a:ea typeface="DM Sans"/>
              <a:cs typeface="DM Sans"/>
              <a:sym typeface="DM Sans"/>
            </a:endParaRPr>
          </a:p>
          <a:p>
            <a:pPr indent="-279400" lvl="0" marL="457200" rtl="0" algn="l">
              <a:spcBef>
                <a:spcPts val="0"/>
              </a:spcBef>
              <a:spcAft>
                <a:spcPts val="0"/>
              </a:spcAft>
              <a:buClr>
                <a:schemeClr val="dk1"/>
              </a:buClr>
              <a:buSzPts val="800"/>
              <a:buFont typeface="DM Sans"/>
              <a:buChar char="●"/>
            </a:pPr>
            <a:r>
              <a:rPr lang="en" sz="800">
                <a:solidFill>
                  <a:schemeClr val="dk1"/>
                </a:solidFill>
                <a:latin typeface="DM Sans"/>
                <a:ea typeface="DM Sans"/>
                <a:cs typeface="DM Sans"/>
                <a:sym typeface="DM Sans"/>
              </a:rPr>
              <a:t>Summarize the themes of my 1:1s with my manager from the last month.</a:t>
            </a:r>
            <a:endParaRPr sz="800">
              <a:solidFill>
                <a:schemeClr val="dk1"/>
              </a:solidFill>
              <a:latin typeface="DM Sans"/>
              <a:ea typeface="DM Sans"/>
              <a:cs typeface="DM Sans"/>
              <a:sym typeface="DM Sans"/>
            </a:endParaRPr>
          </a:p>
          <a:p>
            <a:pPr indent="0" lvl="0" marL="0" rtl="0" algn="l">
              <a:spcBef>
                <a:spcPts val="1200"/>
              </a:spcBef>
              <a:spcAft>
                <a:spcPts val="0"/>
              </a:spcAft>
              <a:buNone/>
            </a:pPr>
            <a:r>
              <a:rPr lang="en" sz="800">
                <a:solidFill>
                  <a:schemeClr val="dk1"/>
                </a:solidFill>
                <a:latin typeface="DM Sans"/>
                <a:ea typeface="DM Sans"/>
                <a:cs typeface="DM Sans"/>
                <a:sym typeface="DM Sans"/>
              </a:rPr>
              <a:t>Why it matters to you:</a:t>
            </a:r>
            <a:endParaRPr sz="800">
              <a:solidFill>
                <a:schemeClr val="dk1"/>
              </a:solidFill>
              <a:latin typeface="DM Sans"/>
              <a:ea typeface="DM Sans"/>
              <a:cs typeface="DM Sans"/>
              <a:sym typeface="DM Sans"/>
            </a:endParaRPr>
          </a:p>
          <a:p>
            <a:pPr indent="-279400" lvl="0" marL="457200" rtl="0" algn="l">
              <a:spcBef>
                <a:spcPts val="0"/>
              </a:spcBef>
              <a:spcAft>
                <a:spcPts val="0"/>
              </a:spcAft>
              <a:buClr>
                <a:schemeClr val="dk1"/>
              </a:buClr>
              <a:buSzPts val="800"/>
              <a:buFont typeface="DM Sans"/>
              <a:buChar char="●"/>
            </a:pPr>
            <a:r>
              <a:rPr lang="en" sz="800">
                <a:solidFill>
                  <a:schemeClr val="dk1"/>
                </a:solidFill>
                <a:latin typeface="DM Sans"/>
                <a:ea typeface="DM Sans"/>
                <a:cs typeface="DM Sans"/>
                <a:sym typeface="DM Sans"/>
              </a:rPr>
              <a:t>Save time: Point your team to the AI Agent instead of fielding policy questions</a:t>
            </a:r>
            <a:endParaRPr sz="800">
              <a:solidFill>
                <a:schemeClr val="dk1"/>
              </a:solidFill>
              <a:latin typeface="DM Sans"/>
              <a:ea typeface="DM Sans"/>
              <a:cs typeface="DM Sans"/>
              <a:sym typeface="DM Sans"/>
            </a:endParaRPr>
          </a:p>
          <a:p>
            <a:pPr indent="-279400" lvl="0" marL="457200" rtl="0" algn="l">
              <a:spcBef>
                <a:spcPts val="0"/>
              </a:spcBef>
              <a:spcAft>
                <a:spcPts val="0"/>
              </a:spcAft>
              <a:buClr>
                <a:schemeClr val="dk1"/>
              </a:buClr>
              <a:buSzPts val="800"/>
              <a:buFont typeface="DM Sans"/>
              <a:buChar char="●"/>
            </a:pPr>
            <a:r>
              <a:rPr lang="en" sz="800">
                <a:solidFill>
                  <a:schemeClr val="dk1"/>
                </a:solidFill>
                <a:latin typeface="DM Sans"/>
                <a:ea typeface="DM Sans"/>
                <a:cs typeface="DM Sans"/>
                <a:sym typeface="DM Sans"/>
              </a:rPr>
              <a:t>Coach smarter: Get insights that help you lead more effectively</a:t>
            </a:r>
            <a:endParaRPr sz="800">
              <a:solidFill>
                <a:schemeClr val="dk1"/>
              </a:solidFill>
              <a:latin typeface="DM Sans"/>
              <a:ea typeface="DM Sans"/>
              <a:cs typeface="DM Sans"/>
              <a:sym typeface="DM Sans"/>
            </a:endParaRPr>
          </a:p>
          <a:p>
            <a:pPr indent="-279400" lvl="0" marL="457200" rtl="0" algn="l">
              <a:spcBef>
                <a:spcPts val="0"/>
              </a:spcBef>
              <a:spcAft>
                <a:spcPts val="0"/>
              </a:spcAft>
              <a:buClr>
                <a:schemeClr val="dk1"/>
              </a:buClr>
              <a:buSzPts val="800"/>
              <a:buFont typeface="DM Sans"/>
              <a:buChar char="●"/>
            </a:pPr>
            <a:r>
              <a:rPr lang="en" sz="800">
                <a:solidFill>
                  <a:schemeClr val="dk1"/>
                </a:solidFill>
                <a:latin typeface="DM Sans"/>
                <a:ea typeface="DM Sans"/>
                <a:cs typeface="DM Sans"/>
                <a:sym typeface="DM Sans"/>
              </a:rPr>
              <a:t>Get ahead of issues: Use your team’s feedback and behavior patterns to act proactively</a:t>
            </a:r>
            <a:endParaRPr sz="800">
              <a:solidFill>
                <a:schemeClr val="dk1"/>
              </a:solidFill>
              <a:latin typeface="DM Sans"/>
              <a:ea typeface="DM Sans"/>
              <a:cs typeface="DM Sans"/>
              <a:sym typeface="DM Sans"/>
            </a:endParaRPr>
          </a:p>
          <a:p>
            <a:pPr indent="0" lvl="0" marL="0" rtl="0" algn="l">
              <a:spcBef>
                <a:spcPts val="1200"/>
              </a:spcBef>
              <a:spcAft>
                <a:spcPts val="0"/>
              </a:spcAft>
              <a:buNone/>
            </a:pPr>
            <a:r>
              <a:rPr lang="en" sz="800">
                <a:solidFill>
                  <a:schemeClr val="dk1"/>
                </a:solidFill>
                <a:latin typeface="DM Sans"/>
                <a:ea typeface="DM Sans"/>
                <a:cs typeface="DM Sans"/>
                <a:sym typeface="DM Sans"/>
              </a:rPr>
              <a:t>The more you and your team use Lattice for 1:1s, Feedback, and Updates, the more powerful and personalized the AI Agent becomes. If you haven’t already, now’s a great time to get those set up. Have questions? Reach out via [contact person/help channel].</a:t>
            </a:r>
            <a:endParaRPr sz="800">
              <a:solidFill>
                <a:schemeClr val="dk1"/>
              </a:solidFill>
              <a:latin typeface="DM Sans"/>
              <a:ea typeface="DM Sans"/>
              <a:cs typeface="DM Sans"/>
              <a:sym typeface="DM Sans"/>
            </a:endParaRPr>
          </a:p>
          <a:p>
            <a:pPr indent="0" lvl="0" marL="0" rtl="0" algn="l">
              <a:spcBef>
                <a:spcPts val="1200"/>
              </a:spcBef>
              <a:spcAft>
                <a:spcPts val="1200"/>
              </a:spcAft>
              <a:buNone/>
            </a:pPr>
            <a:r>
              <a:rPr lang="en" sz="800">
                <a:solidFill>
                  <a:schemeClr val="dk1"/>
                </a:solidFill>
                <a:latin typeface="DM Sans"/>
                <a:ea typeface="DM Sans"/>
                <a:cs typeface="DM Sans"/>
                <a:sym typeface="DM Sans"/>
              </a:rPr>
              <a:t>— </a:t>
            </a:r>
            <a:r>
              <a:rPr lang="en" sz="800">
                <a:solidFill>
                  <a:schemeClr val="dk1"/>
                </a:solidFill>
                <a:latin typeface="DM Sans"/>
                <a:ea typeface="DM Sans"/>
                <a:cs typeface="DM Sans"/>
                <a:sym typeface="DM Sans"/>
              </a:rPr>
              <a:t>[Your HR/People Team Name]</a:t>
            </a:r>
            <a:endParaRPr sz="1200">
              <a:solidFill>
                <a:schemeClr val="dk1"/>
              </a:solidFill>
              <a:latin typeface="DM Sans"/>
              <a:ea typeface="DM Sans"/>
              <a:cs typeface="DM Sans"/>
              <a:sym typeface="DM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9"/>
          <p:cNvSpPr txBox="1"/>
          <p:nvPr>
            <p:ph type="title"/>
          </p:nvPr>
        </p:nvSpPr>
        <p:spPr>
          <a:xfrm>
            <a:off x="185525" y="114771"/>
            <a:ext cx="7054500" cy="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Launch email for all employees</a:t>
            </a:r>
            <a:endParaRPr sz="1500"/>
          </a:p>
        </p:txBody>
      </p:sp>
      <p:sp>
        <p:nvSpPr>
          <p:cNvPr id="434" name="Google Shape;434;p59"/>
          <p:cNvSpPr txBox="1"/>
          <p:nvPr>
            <p:ph idx="2" type="body"/>
          </p:nvPr>
        </p:nvSpPr>
        <p:spPr>
          <a:xfrm>
            <a:off x="168450" y="435350"/>
            <a:ext cx="8807100" cy="44826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1200"/>
              </a:spcBef>
              <a:spcAft>
                <a:spcPts val="0"/>
              </a:spcAft>
              <a:buNone/>
            </a:pPr>
            <a:r>
              <a:rPr b="1" lang="en" sz="900">
                <a:solidFill>
                  <a:schemeClr val="dk1"/>
                </a:solidFill>
                <a:latin typeface="DM Sans"/>
                <a:ea typeface="DM Sans"/>
                <a:cs typeface="DM Sans"/>
                <a:sym typeface="DM Sans"/>
              </a:rPr>
              <a:t>Subject</a:t>
            </a:r>
            <a:r>
              <a:rPr lang="en" sz="900">
                <a:solidFill>
                  <a:schemeClr val="dk1"/>
                </a:solidFill>
                <a:latin typeface="DM Sans"/>
                <a:ea typeface="DM Sans"/>
                <a:cs typeface="DM Sans"/>
                <a:sym typeface="DM Sans"/>
              </a:rPr>
              <a:t>: Meet your new Lattice AI Agent 🚀 — built for your growth</a:t>
            </a:r>
            <a:endParaRPr sz="900">
              <a:solidFill>
                <a:schemeClr val="dk1"/>
              </a:solidFill>
              <a:latin typeface="DM Sans"/>
              <a:ea typeface="DM Sans"/>
              <a:cs typeface="DM Sans"/>
              <a:sym typeface="DM Sans"/>
            </a:endParaRPr>
          </a:p>
          <a:p>
            <a:pPr indent="0" lvl="0" marL="0" rtl="0" algn="l">
              <a:spcBef>
                <a:spcPts val="1200"/>
              </a:spcBef>
              <a:spcAft>
                <a:spcPts val="0"/>
              </a:spcAft>
              <a:buNone/>
            </a:pPr>
            <a:r>
              <a:rPr lang="en" sz="900">
                <a:solidFill>
                  <a:schemeClr val="dk1"/>
                </a:solidFill>
                <a:latin typeface="DM Sans"/>
                <a:ea typeface="DM Sans"/>
                <a:cs typeface="DM Sans"/>
                <a:sym typeface="DM Sans"/>
              </a:rPr>
              <a:t>Hi team,</a:t>
            </a:r>
            <a:endParaRPr sz="900">
              <a:solidFill>
                <a:schemeClr val="dk1"/>
              </a:solidFill>
              <a:latin typeface="DM Sans"/>
              <a:ea typeface="DM Sans"/>
              <a:cs typeface="DM Sans"/>
              <a:sym typeface="DM Sans"/>
            </a:endParaRPr>
          </a:p>
          <a:p>
            <a:pPr indent="0" lvl="0" marL="0" rtl="0" algn="l">
              <a:spcBef>
                <a:spcPts val="1200"/>
              </a:spcBef>
              <a:spcAft>
                <a:spcPts val="0"/>
              </a:spcAft>
              <a:buNone/>
            </a:pPr>
            <a:r>
              <a:rPr lang="en" sz="900">
                <a:solidFill>
                  <a:schemeClr val="dk1"/>
                </a:solidFill>
                <a:latin typeface="DM Sans"/>
                <a:ea typeface="DM Sans"/>
                <a:cs typeface="DM Sans"/>
                <a:sym typeface="DM Sans"/>
              </a:rPr>
              <a:t>We’re excited to roll out the Lattice AI Agent next week — your new go-to for instant answers and personalized growth guidance, right inside Lattice! Think of it as your personal coach + HR assistant, always on and ready to help.</a:t>
            </a:r>
            <a:endParaRPr sz="900">
              <a:solidFill>
                <a:schemeClr val="dk1"/>
              </a:solidFill>
              <a:latin typeface="DM Sans"/>
              <a:ea typeface="DM Sans"/>
              <a:cs typeface="DM Sans"/>
              <a:sym typeface="DM Sans"/>
            </a:endParaRPr>
          </a:p>
          <a:p>
            <a:pPr indent="0" lvl="0" marL="0" rtl="0" algn="l">
              <a:spcBef>
                <a:spcPts val="0"/>
              </a:spcBef>
              <a:spcAft>
                <a:spcPts val="0"/>
              </a:spcAft>
              <a:buNone/>
            </a:pPr>
            <a:r>
              <a:t/>
            </a:r>
            <a:endParaRPr sz="900">
              <a:solidFill>
                <a:schemeClr val="dk1"/>
              </a:solidFill>
              <a:latin typeface="DM Sans"/>
              <a:ea typeface="DM Sans"/>
              <a:cs typeface="DM Sans"/>
              <a:sym typeface="DM Sans"/>
            </a:endParaRPr>
          </a:p>
          <a:p>
            <a:pPr indent="0" lvl="0" marL="0" rtl="0" algn="l">
              <a:spcBef>
                <a:spcPts val="0"/>
              </a:spcBef>
              <a:spcAft>
                <a:spcPts val="0"/>
              </a:spcAft>
              <a:buNone/>
            </a:pPr>
            <a:r>
              <a:rPr lang="en" sz="900">
                <a:solidFill>
                  <a:schemeClr val="dk1"/>
                </a:solidFill>
                <a:latin typeface="DM Sans"/>
                <a:ea typeface="DM Sans"/>
                <a:cs typeface="DM Sans"/>
                <a:sym typeface="DM Sans"/>
              </a:rPr>
              <a:t>Quickly answer questions like:</a:t>
            </a:r>
            <a:endParaRPr sz="900">
              <a:solidFill>
                <a:schemeClr val="dk1"/>
              </a:solidFill>
              <a:latin typeface="DM Sans"/>
              <a:ea typeface="DM Sans"/>
              <a:cs typeface="DM Sans"/>
              <a:sym typeface="DM Sans"/>
            </a:endParaRPr>
          </a:p>
          <a:p>
            <a:pPr indent="-285750" lvl="0" marL="457200" rtl="0" algn="l">
              <a:spcBef>
                <a:spcPts val="0"/>
              </a:spcBef>
              <a:spcAft>
                <a:spcPts val="0"/>
              </a:spcAft>
              <a:buClr>
                <a:schemeClr val="dk1"/>
              </a:buClr>
              <a:buSzPts val="900"/>
              <a:buFont typeface="DM Sans"/>
              <a:buChar char="●"/>
            </a:pPr>
            <a:r>
              <a:rPr lang="en" sz="900">
                <a:solidFill>
                  <a:schemeClr val="dk1"/>
                </a:solidFill>
                <a:latin typeface="DM Sans"/>
                <a:ea typeface="DM Sans"/>
                <a:cs typeface="DM Sans"/>
                <a:sym typeface="DM Sans"/>
              </a:rPr>
              <a:t>How do I apply for parental leave?</a:t>
            </a:r>
            <a:endParaRPr sz="900">
              <a:solidFill>
                <a:schemeClr val="dk1"/>
              </a:solidFill>
              <a:latin typeface="DM Sans"/>
              <a:ea typeface="DM Sans"/>
              <a:cs typeface="DM Sans"/>
              <a:sym typeface="DM Sans"/>
            </a:endParaRPr>
          </a:p>
          <a:p>
            <a:pPr indent="-285750" lvl="0" marL="457200" rtl="0" algn="l">
              <a:spcBef>
                <a:spcPts val="0"/>
              </a:spcBef>
              <a:spcAft>
                <a:spcPts val="0"/>
              </a:spcAft>
              <a:buClr>
                <a:schemeClr val="dk1"/>
              </a:buClr>
              <a:buSzPts val="900"/>
              <a:buFont typeface="DM Sans"/>
              <a:buChar char="●"/>
            </a:pPr>
            <a:r>
              <a:rPr lang="en" sz="900">
                <a:solidFill>
                  <a:schemeClr val="dk1"/>
                </a:solidFill>
                <a:latin typeface="DM Sans"/>
                <a:ea typeface="DM Sans"/>
                <a:cs typeface="DM Sans"/>
                <a:sym typeface="DM Sans"/>
              </a:rPr>
              <a:t>What’s the process for getting a promotion?</a:t>
            </a:r>
            <a:endParaRPr sz="900">
              <a:solidFill>
                <a:schemeClr val="dk1"/>
              </a:solidFill>
              <a:latin typeface="DM Sans"/>
              <a:ea typeface="DM Sans"/>
              <a:cs typeface="DM Sans"/>
              <a:sym typeface="DM Sans"/>
            </a:endParaRPr>
          </a:p>
          <a:p>
            <a:pPr indent="-285750" lvl="0" marL="457200" rtl="0" algn="l">
              <a:spcBef>
                <a:spcPts val="0"/>
              </a:spcBef>
              <a:spcAft>
                <a:spcPts val="0"/>
              </a:spcAft>
              <a:buClr>
                <a:schemeClr val="dk1"/>
              </a:buClr>
              <a:buSzPts val="900"/>
              <a:buFont typeface="DM Sans"/>
              <a:buChar char="●"/>
            </a:pPr>
            <a:r>
              <a:rPr lang="en" sz="900">
                <a:solidFill>
                  <a:schemeClr val="dk1"/>
                </a:solidFill>
                <a:latin typeface="DM Sans"/>
                <a:ea typeface="DM Sans"/>
                <a:cs typeface="DM Sans"/>
                <a:sym typeface="DM Sans"/>
              </a:rPr>
              <a:t>Where do I find our medical benefits?</a:t>
            </a:r>
            <a:endParaRPr sz="900">
              <a:solidFill>
                <a:schemeClr val="dk1"/>
              </a:solidFill>
              <a:latin typeface="DM Sans"/>
              <a:ea typeface="DM Sans"/>
              <a:cs typeface="DM Sans"/>
              <a:sym typeface="DM Sans"/>
            </a:endParaRPr>
          </a:p>
          <a:p>
            <a:pPr indent="0" lvl="0" marL="0" rtl="0" algn="l">
              <a:spcBef>
                <a:spcPts val="0"/>
              </a:spcBef>
              <a:spcAft>
                <a:spcPts val="0"/>
              </a:spcAft>
              <a:buNone/>
            </a:pPr>
            <a:r>
              <a:t/>
            </a:r>
            <a:endParaRPr sz="900">
              <a:solidFill>
                <a:schemeClr val="dk1"/>
              </a:solidFill>
              <a:latin typeface="DM Sans"/>
              <a:ea typeface="DM Sans"/>
              <a:cs typeface="DM Sans"/>
              <a:sym typeface="DM Sans"/>
            </a:endParaRPr>
          </a:p>
          <a:p>
            <a:pPr indent="0" lvl="0" marL="0" rtl="0" algn="l">
              <a:spcBef>
                <a:spcPts val="0"/>
              </a:spcBef>
              <a:spcAft>
                <a:spcPts val="0"/>
              </a:spcAft>
              <a:buNone/>
            </a:pPr>
            <a:r>
              <a:rPr lang="en" sz="900">
                <a:solidFill>
                  <a:schemeClr val="dk1"/>
                </a:solidFill>
                <a:latin typeface="DM Sans"/>
                <a:ea typeface="DM Sans"/>
                <a:cs typeface="DM Sans"/>
                <a:sym typeface="DM Sans"/>
              </a:rPr>
              <a:t>Help you reflect and grow with prompts like:</a:t>
            </a:r>
            <a:endParaRPr sz="900">
              <a:solidFill>
                <a:schemeClr val="dk1"/>
              </a:solidFill>
              <a:latin typeface="DM Sans"/>
              <a:ea typeface="DM Sans"/>
              <a:cs typeface="DM Sans"/>
              <a:sym typeface="DM Sans"/>
            </a:endParaRPr>
          </a:p>
          <a:p>
            <a:pPr indent="-285750" lvl="0" marL="457200" rtl="0" algn="l">
              <a:spcBef>
                <a:spcPts val="0"/>
              </a:spcBef>
              <a:spcAft>
                <a:spcPts val="0"/>
              </a:spcAft>
              <a:buClr>
                <a:schemeClr val="dk1"/>
              </a:buClr>
              <a:buSzPts val="900"/>
              <a:buFont typeface="DM Sans"/>
              <a:buChar char="●"/>
            </a:pPr>
            <a:r>
              <a:rPr lang="en" sz="900">
                <a:solidFill>
                  <a:schemeClr val="dk1"/>
                </a:solidFill>
                <a:latin typeface="DM Sans"/>
                <a:ea typeface="DM Sans"/>
                <a:cs typeface="DM Sans"/>
                <a:sym typeface="DM Sans"/>
              </a:rPr>
              <a:t>What should I focus on based on my feedback?</a:t>
            </a:r>
            <a:endParaRPr sz="900">
              <a:solidFill>
                <a:schemeClr val="dk1"/>
              </a:solidFill>
              <a:latin typeface="DM Sans"/>
              <a:ea typeface="DM Sans"/>
              <a:cs typeface="DM Sans"/>
              <a:sym typeface="DM Sans"/>
            </a:endParaRPr>
          </a:p>
          <a:p>
            <a:pPr indent="-285750" lvl="0" marL="457200" rtl="0" algn="l">
              <a:spcBef>
                <a:spcPts val="0"/>
              </a:spcBef>
              <a:spcAft>
                <a:spcPts val="0"/>
              </a:spcAft>
              <a:buClr>
                <a:schemeClr val="dk1"/>
              </a:buClr>
              <a:buSzPts val="900"/>
              <a:buFont typeface="DM Sans"/>
              <a:buChar char="●"/>
            </a:pPr>
            <a:r>
              <a:rPr lang="en" sz="900">
                <a:solidFill>
                  <a:schemeClr val="dk1"/>
                </a:solidFill>
                <a:latin typeface="DM Sans"/>
                <a:ea typeface="DM Sans"/>
                <a:cs typeface="DM Sans"/>
                <a:sym typeface="DM Sans"/>
              </a:rPr>
              <a:t>Summarize the themes of my 1:1s with my manager</a:t>
            </a:r>
            <a:endParaRPr sz="900">
              <a:solidFill>
                <a:schemeClr val="dk1"/>
              </a:solidFill>
              <a:latin typeface="DM Sans"/>
              <a:ea typeface="DM Sans"/>
              <a:cs typeface="DM Sans"/>
              <a:sym typeface="DM Sans"/>
            </a:endParaRPr>
          </a:p>
          <a:p>
            <a:pPr indent="-285750" lvl="0" marL="457200" rtl="0" algn="l">
              <a:spcBef>
                <a:spcPts val="0"/>
              </a:spcBef>
              <a:spcAft>
                <a:spcPts val="0"/>
              </a:spcAft>
              <a:buClr>
                <a:schemeClr val="dk1"/>
              </a:buClr>
              <a:buSzPts val="900"/>
              <a:buFont typeface="DM Sans"/>
              <a:buChar char="●"/>
            </a:pPr>
            <a:r>
              <a:rPr lang="en" sz="900">
                <a:solidFill>
                  <a:schemeClr val="dk1"/>
                </a:solidFill>
                <a:latin typeface="DM Sans"/>
                <a:ea typeface="DM Sans"/>
                <a:cs typeface="DM Sans"/>
                <a:sym typeface="DM Sans"/>
              </a:rPr>
              <a:t>What skills have I been recognized for recently?</a:t>
            </a:r>
            <a:endParaRPr sz="900">
              <a:solidFill>
                <a:schemeClr val="dk1"/>
              </a:solidFill>
              <a:latin typeface="DM Sans"/>
              <a:ea typeface="DM Sans"/>
              <a:cs typeface="DM Sans"/>
              <a:sym typeface="DM Sans"/>
            </a:endParaRPr>
          </a:p>
          <a:p>
            <a:pPr indent="0" lvl="0" marL="0" rtl="0" algn="l">
              <a:spcBef>
                <a:spcPts val="0"/>
              </a:spcBef>
              <a:spcAft>
                <a:spcPts val="0"/>
              </a:spcAft>
              <a:buNone/>
            </a:pPr>
            <a:r>
              <a:t/>
            </a:r>
            <a:endParaRPr sz="900">
              <a:solidFill>
                <a:schemeClr val="dk1"/>
              </a:solidFill>
              <a:latin typeface="DM Sans"/>
              <a:ea typeface="DM Sans"/>
              <a:cs typeface="DM Sans"/>
              <a:sym typeface="DM Sans"/>
            </a:endParaRPr>
          </a:p>
          <a:p>
            <a:pPr indent="0" lvl="0" marL="0" rtl="0" algn="l">
              <a:spcBef>
                <a:spcPts val="0"/>
              </a:spcBef>
              <a:spcAft>
                <a:spcPts val="0"/>
              </a:spcAft>
              <a:buNone/>
            </a:pPr>
            <a:r>
              <a:rPr lang="en" sz="900">
                <a:solidFill>
                  <a:schemeClr val="dk1"/>
                </a:solidFill>
                <a:latin typeface="DM Sans"/>
                <a:ea typeface="DM Sans"/>
                <a:cs typeface="DM Sans"/>
                <a:sym typeface="DM Sans"/>
              </a:rPr>
              <a:t>Just type your question into the new search bar at the top of Lattice — the AI Agent will take it from there. Watch </a:t>
            </a:r>
            <a:r>
              <a:rPr lang="en" sz="900" u="sng">
                <a:solidFill>
                  <a:srgbClr val="1155CC"/>
                </a:solidFill>
                <a:latin typeface="DM Sans"/>
                <a:ea typeface="DM Sans"/>
                <a:cs typeface="DM Sans"/>
                <a:sym typeface="DM Sans"/>
                <a:hlinkClick r:id="rId3">
                  <a:extLst>
                    <a:ext uri="{A12FA001-AC4F-418D-AE19-62706E023703}">
                      <ahyp:hlinkClr val="tx"/>
                    </a:ext>
                  </a:extLst>
                </a:hlinkClick>
              </a:rPr>
              <a:t>this demo</a:t>
            </a:r>
            <a:r>
              <a:rPr lang="en" sz="900">
                <a:solidFill>
                  <a:schemeClr val="dk1"/>
                </a:solidFill>
                <a:latin typeface="DM Sans"/>
                <a:ea typeface="DM Sans"/>
                <a:cs typeface="DM Sans"/>
                <a:sym typeface="DM Sans"/>
              </a:rPr>
              <a:t> to see the Lattice AI Agent in action.</a:t>
            </a:r>
            <a:endParaRPr sz="900">
              <a:solidFill>
                <a:schemeClr val="dk1"/>
              </a:solidFill>
              <a:latin typeface="DM Sans"/>
              <a:ea typeface="DM Sans"/>
              <a:cs typeface="DM Sans"/>
              <a:sym typeface="DM Sans"/>
            </a:endParaRPr>
          </a:p>
          <a:p>
            <a:pPr indent="0" lvl="0" marL="0" rtl="0" algn="l">
              <a:spcBef>
                <a:spcPts val="0"/>
              </a:spcBef>
              <a:spcAft>
                <a:spcPts val="0"/>
              </a:spcAft>
              <a:buNone/>
            </a:pPr>
            <a:r>
              <a:t/>
            </a:r>
            <a:endParaRPr sz="900">
              <a:solidFill>
                <a:schemeClr val="dk1"/>
              </a:solidFill>
              <a:latin typeface="DM Sans"/>
              <a:ea typeface="DM Sans"/>
              <a:cs typeface="DM Sans"/>
              <a:sym typeface="DM Sans"/>
            </a:endParaRPr>
          </a:p>
          <a:p>
            <a:pPr indent="0" lvl="0" marL="0" rtl="0" algn="l">
              <a:spcBef>
                <a:spcPts val="0"/>
              </a:spcBef>
              <a:spcAft>
                <a:spcPts val="0"/>
              </a:spcAft>
              <a:buNone/>
            </a:pPr>
            <a:r>
              <a:rPr lang="en" sz="900">
                <a:solidFill>
                  <a:schemeClr val="dk1"/>
                </a:solidFill>
                <a:latin typeface="DM Sans"/>
                <a:ea typeface="DM Sans"/>
                <a:cs typeface="DM Sans"/>
                <a:sym typeface="DM Sans"/>
              </a:rPr>
              <a:t>Why it’s awesome:</a:t>
            </a:r>
            <a:endParaRPr sz="900">
              <a:solidFill>
                <a:schemeClr val="dk1"/>
              </a:solidFill>
              <a:latin typeface="DM Sans"/>
              <a:ea typeface="DM Sans"/>
              <a:cs typeface="DM Sans"/>
              <a:sym typeface="DM Sans"/>
            </a:endParaRPr>
          </a:p>
          <a:p>
            <a:pPr indent="-285750" lvl="0" marL="457200" rtl="0" algn="l">
              <a:spcBef>
                <a:spcPts val="0"/>
              </a:spcBef>
              <a:spcAft>
                <a:spcPts val="0"/>
              </a:spcAft>
              <a:buClr>
                <a:schemeClr val="dk1"/>
              </a:buClr>
              <a:buSzPts val="900"/>
              <a:buFont typeface="DM Sans"/>
              <a:buChar char="●"/>
            </a:pPr>
            <a:r>
              <a:rPr lang="en" sz="900">
                <a:solidFill>
                  <a:schemeClr val="dk1"/>
                </a:solidFill>
                <a:latin typeface="DM Sans"/>
                <a:ea typeface="DM Sans"/>
                <a:cs typeface="DM Sans"/>
                <a:sym typeface="DM Sans"/>
              </a:rPr>
              <a:t>Save time: No more digging through docs or pinging HR</a:t>
            </a:r>
            <a:endParaRPr sz="900">
              <a:solidFill>
                <a:schemeClr val="dk1"/>
              </a:solidFill>
              <a:latin typeface="DM Sans"/>
              <a:ea typeface="DM Sans"/>
              <a:cs typeface="DM Sans"/>
              <a:sym typeface="DM Sans"/>
            </a:endParaRPr>
          </a:p>
          <a:p>
            <a:pPr indent="-285750" lvl="0" marL="457200" rtl="0" algn="l">
              <a:spcBef>
                <a:spcPts val="0"/>
              </a:spcBef>
              <a:spcAft>
                <a:spcPts val="0"/>
              </a:spcAft>
              <a:buClr>
                <a:schemeClr val="dk1"/>
              </a:buClr>
              <a:buSzPts val="900"/>
              <a:buFont typeface="DM Sans"/>
              <a:buChar char="●"/>
            </a:pPr>
            <a:r>
              <a:rPr lang="en" sz="900">
                <a:solidFill>
                  <a:schemeClr val="dk1"/>
                </a:solidFill>
                <a:latin typeface="DM Sans"/>
                <a:ea typeface="DM Sans"/>
                <a:cs typeface="DM Sans"/>
                <a:sym typeface="DM Sans"/>
              </a:rPr>
              <a:t>Stay informed: Get quick answers about your benefits, policies, and goals</a:t>
            </a:r>
            <a:endParaRPr sz="900">
              <a:solidFill>
                <a:schemeClr val="dk1"/>
              </a:solidFill>
              <a:latin typeface="DM Sans"/>
              <a:ea typeface="DM Sans"/>
              <a:cs typeface="DM Sans"/>
              <a:sym typeface="DM Sans"/>
            </a:endParaRPr>
          </a:p>
          <a:p>
            <a:pPr indent="-285750" lvl="0" marL="457200" rtl="0" algn="l">
              <a:spcBef>
                <a:spcPts val="0"/>
              </a:spcBef>
              <a:spcAft>
                <a:spcPts val="0"/>
              </a:spcAft>
              <a:buClr>
                <a:schemeClr val="dk1"/>
              </a:buClr>
              <a:buSzPts val="900"/>
              <a:buFont typeface="DM Sans"/>
              <a:buChar char="●"/>
            </a:pPr>
            <a:r>
              <a:rPr lang="en" sz="900">
                <a:solidFill>
                  <a:schemeClr val="dk1"/>
                </a:solidFill>
                <a:latin typeface="DM Sans"/>
                <a:ea typeface="DM Sans"/>
                <a:cs typeface="DM Sans"/>
                <a:sym typeface="DM Sans"/>
              </a:rPr>
              <a:t>Grow smarter: Get feedback-based insights to focus your development</a:t>
            </a:r>
            <a:endParaRPr sz="900">
              <a:solidFill>
                <a:schemeClr val="dk1"/>
              </a:solidFill>
              <a:latin typeface="DM Sans"/>
              <a:ea typeface="DM Sans"/>
              <a:cs typeface="DM Sans"/>
              <a:sym typeface="DM Sans"/>
            </a:endParaRPr>
          </a:p>
          <a:p>
            <a:pPr indent="-285750" lvl="0" marL="457200" rtl="0" algn="l">
              <a:spcBef>
                <a:spcPts val="0"/>
              </a:spcBef>
              <a:spcAft>
                <a:spcPts val="0"/>
              </a:spcAft>
              <a:buClr>
                <a:schemeClr val="dk1"/>
              </a:buClr>
              <a:buSzPts val="900"/>
              <a:buFont typeface="DM Sans"/>
              <a:buChar char="●"/>
            </a:pPr>
            <a:r>
              <a:t/>
            </a:r>
            <a:endParaRPr sz="900">
              <a:solidFill>
                <a:schemeClr val="dk1"/>
              </a:solidFill>
              <a:latin typeface="DM Sans"/>
              <a:ea typeface="DM Sans"/>
              <a:cs typeface="DM Sans"/>
              <a:sym typeface="DM Sans"/>
            </a:endParaRPr>
          </a:p>
          <a:p>
            <a:pPr indent="0" lvl="0" marL="0" rtl="0" algn="l">
              <a:spcBef>
                <a:spcPts val="0"/>
              </a:spcBef>
              <a:spcAft>
                <a:spcPts val="0"/>
              </a:spcAft>
              <a:buNone/>
            </a:pPr>
            <a:r>
              <a:rPr lang="en" sz="900">
                <a:solidFill>
                  <a:schemeClr val="dk1"/>
                </a:solidFill>
                <a:latin typeface="DM Sans"/>
                <a:ea typeface="DM Sans"/>
                <a:cs typeface="DM Sans"/>
                <a:sym typeface="DM Sans"/>
              </a:rPr>
              <a:t>The more you use Lattice for 1:1s, Feedback, and Updates, the more personalized your AI Agent becomes. If you haven’t started yet, this is the perfect time to dive in. Have questions? Reach out via [contact person/help channel].</a:t>
            </a:r>
            <a:endParaRPr sz="900">
              <a:solidFill>
                <a:schemeClr val="dk1"/>
              </a:solidFill>
              <a:latin typeface="DM Sans"/>
              <a:ea typeface="DM Sans"/>
              <a:cs typeface="DM Sans"/>
              <a:sym typeface="DM Sans"/>
            </a:endParaRPr>
          </a:p>
          <a:p>
            <a:pPr indent="0" lvl="0" marL="0" rtl="0" algn="l">
              <a:spcBef>
                <a:spcPts val="0"/>
              </a:spcBef>
              <a:spcAft>
                <a:spcPts val="0"/>
              </a:spcAft>
              <a:buNone/>
            </a:pPr>
            <a:r>
              <a:t/>
            </a:r>
            <a:endParaRPr sz="900">
              <a:solidFill>
                <a:schemeClr val="dk1"/>
              </a:solidFill>
              <a:latin typeface="DM Sans"/>
              <a:ea typeface="DM Sans"/>
              <a:cs typeface="DM Sans"/>
              <a:sym typeface="DM Sans"/>
            </a:endParaRPr>
          </a:p>
          <a:p>
            <a:pPr indent="0" lvl="0" marL="0" rtl="0" algn="l">
              <a:spcBef>
                <a:spcPts val="0"/>
              </a:spcBef>
              <a:spcAft>
                <a:spcPts val="0"/>
              </a:spcAft>
              <a:buNone/>
            </a:pPr>
            <a:r>
              <a:rPr lang="en" sz="900">
                <a:solidFill>
                  <a:schemeClr val="dk1"/>
                </a:solidFill>
                <a:latin typeface="DM Sans"/>
                <a:ea typeface="DM Sans"/>
                <a:cs typeface="DM Sans"/>
                <a:sym typeface="DM Sans"/>
              </a:rPr>
              <a:t>— [Your HR/People Team Name]</a:t>
            </a:r>
            <a:br>
              <a:rPr lang="en" sz="900">
                <a:solidFill>
                  <a:schemeClr val="dk1"/>
                </a:solidFill>
                <a:latin typeface="DM Sans"/>
                <a:ea typeface="DM Sans"/>
                <a:cs typeface="DM Sans"/>
                <a:sym typeface="DM Sans"/>
              </a:rPr>
            </a:br>
            <a:endParaRPr sz="900">
              <a:solidFill>
                <a:schemeClr val="dk1"/>
              </a:solidFill>
              <a:latin typeface="DM Sans"/>
              <a:ea typeface="DM Sans"/>
              <a:cs typeface="DM Sans"/>
              <a:sym typeface="DM Sans"/>
            </a:endParaRPr>
          </a:p>
          <a:p>
            <a:pPr indent="0" lvl="0" marL="0" rtl="0" algn="l">
              <a:spcBef>
                <a:spcPts val="0"/>
              </a:spcBef>
              <a:spcAft>
                <a:spcPts val="0"/>
              </a:spcAft>
              <a:buNone/>
            </a:pPr>
            <a:r>
              <a:t/>
            </a:r>
            <a:endParaRPr sz="900">
              <a:solidFill>
                <a:schemeClr val="dk1"/>
              </a:solidFill>
              <a:latin typeface="DM Sans"/>
              <a:ea typeface="DM Sans"/>
              <a:cs typeface="DM Sans"/>
              <a:sym typeface="DM Sans"/>
            </a:endParaRPr>
          </a:p>
          <a:p>
            <a:pPr indent="0" lvl="0" marL="0" rtl="0" algn="l">
              <a:spcBef>
                <a:spcPts val="0"/>
              </a:spcBef>
              <a:spcAft>
                <a:spcPts val="0"/>
              </a:spcAft>
              <a:buNone/>
            </a:pPr>
            <a:r>
              <a:t/>
            </a:r>
            <a:endParaRPr sz="900">
              <a:solidFill>
                <a:schemeClr val="dk1"/>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nvSpPr>
        <p:spPr>
          <a:xfrm>
            <a:off x="253725" y="1737650"/>
            <a:ext cx="7820100" cy="1229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4000">
                <a:solidFill>
                  <a:srgbClr val="FFFFFF"/>
                </a:solidFill>
                <a:latin typeface="DM Sans"/>
                <a:ea typeface="DM Sans"/>
                <a:cs typeface="DM Sans"/>
                <a:sym typeface="DM Sans"/>
              </a:rPr>
              <a:t>Lattice AI Agent for m</a:t>
            </a:r>
            <a:r>
              <a:rPr b="1" lang="en" sz="4000">
                <a:solidFill>
                  <a:srgbClr val="FFFFFF"/>
                </a:solidFill>
                <a:latin typeface="DM Sans"/>
                <a:ea typeface="DM Sans"/>
                <a:cs typeface="DM Sans"/>
                <a:sym typeface="DM Sans"/>
              </a:rPr>
              <a:t>anagers</a:t>
            </a:r>
            <a:endParaRPr b="1" sz="4000">
              <a:solidFill>
                <a:srgbClr val="FFFFFF"/>
              </a:solidFill>
              <a:latin typeface="DM Sans"/>
              <a:ea typeface="DM Sans"/>
              <a:cs typeface="DM Sans"/>
              <a:sym typeface="DM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0"/>
          <p:cNvSpPr txBox="1"/>
          <p:nvPr/>
        </p:nvSpPr>
        <p:spPr>
          <a:xfrm>
            <a:off x="253725" y="1737650"/>
            <a:ext cx="7820100" cy="1229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4000">
                <a:solidFill>
                  <a:srgbClr val="FFFFFF"/>
                </a:solidFill>
                <a:latin typeface="DM Sans"/>
                <a:ea typeface="DM Sans"/>
                <a:cs typeface="DM Sans"/>
                <a:sym typeface="DM Sans"/>
              </a:rPr>
              <a:t>AI resources</a:t>
            </a:r>
            <a:endParaRPr b="1" sz="4000">
              <a:solidFill>
                <a:srgbClr val="FFFFFF"/>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1"/>
          <p:cNvSpPr txBox="1"/>
          <p:nvPr>
            <p:ph type="title"/>
          </p:nvPr>
        </p:nvSpPr>
        <p:spPr>
          <a:xfrm>
            <a:off x="265925" y="242825"/>
            <a:ext cx="8468700" cy="105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Sources that you may want to consider building out for your Knowledge Vault</a:t>
            </a:r>
            <a:endParaRPr sz="2500"/>
          </a:p>
        </p:txBody>
      </p:sp>
      <p:sp>
        <p:nvSpPr>
          <p:cNvPr id="445" name="Google Shape;445;p61"/>
          <p:cNvSpPr txBox="1"/>
          <p:nvPr/>
        </p:nvSpPr>
        <p:spPr>
          <a:xfrm>
            <a:off x="611050" y="1297025"/>
            <a:ext cx="4004700" cy="358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0E0E29"/>
                </a:solidFill>
                <a:latin typeface="DM Sans"/>
                <a:ea typeface="DM Sans"/>
                <a:cs typeface="DM Sans"/>
                <a:sym typeface="DM Sans"/>
              </a:rPr>
              <a:t>Values &amp; Behavioral Anchors</a:t>
            </a:r>
            <a:endParaRPr b="1" sz="1100">
              <a:solidFill>
                <a:srgbClr val="0E0E29"/>
              </a:solidFill>
              <a:latin typeface="DM Sans"/>
              <a:ea typeface="DM Sans"/>
              <a:cs typeface="DM Sans"/>
              <a:sym typeface="DM Sans"/>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Purpose: Ground coaching in what matters most culturally.</a:t>
            </a:r>
            <a:endParaRPr sz="1100">
              <a:solidFill>
                <a:srgbClr val="0E0E29"/>
              </a:solidFill>
              <a:latin typeface="DM Sans Medium"/>
              <a:ea typeface="DM Sans Medium"/>
              <a:cs typeface="DM Sans Medium"/>
              <a:sym typeface="DM Sans Medium"/>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Company Values + Observable Behaviors Matrix</a:t>
            </a:r>
            <a:endParaRPr sz="1100">
              <a:solidFill>
                <a:srgbClr val="0E0E29"/>
              </a:solidFill>
              <a:latin typeface="DM Sans Medium"/>
              <a:ea typeface="DM Sans Medium"/>
              <a:cs typeface="DM Sans Medium"/>
              <a:sym typeface="DM Sans Medium"/>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Values with examples at different levels</a:t>
            </a:r>
            <a:endParaRPr sz="1100">
              <a:solidFill>
                <a:srgbClr val="0E0E29"/>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100">
              <a:solidFill>
                <a:srgbClr val="0E0E29"/>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rPr b="1" lang="en" sz="1100">
                <a:solidFill>
                  <a:srgbClr val="0E0E29"/>
                </a:solidFill>
                <a:latin typeface="DM Sans"/>
                <a:ea typeface="DM Sans"/>
                <a:cs typeface="DM Sans"/>
                <a:sym typeface="DM Sans"/>
              </a:rPr>
              <a:t>Competency &amp; Capability Frameworks</a:t>
            </a:r>
            <a:endParaRPr b="1" sz="1100">
              <a:solidFill>
                <a:srgbClr val="0E0E29"/>
              </a:solidFill>
              <a:latin typeface="DM Sans"/>
              <a:ea typeface="DM Sans"/>
              <a:cs typeface="DM Sans"/>
              <a:sym typeface="DM Sans"/>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Purpose: Help employees and managers understand what "great" looks like by level and function.</a:t>
            </a:r>
            <a:endParaRPr sz="1100">
              <a:solidFill>
                <a:srgbClr val="0E0E29"/>
              </a:solidFill>
              <a:latin typeface="DM Sans Medium"/>
              <a:ea typeface="DM Sans Medium"/>
              <a:cs typeface="DM Sans Medium"/>
              <a:sym typeface="DM Sans Medium"/>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Role-Specific Competency Frameworks</a:t>
            </a:r>
            <a:endParaRPr sz="1100">
              <a:solidFill>
                <a:srgbClr val="0E0E29"/>
              </a:solidFill>
              <a:latin typeface="DM Sans Medium"/>
              <a:ea typeface="DM Sans Medium"/>
              <a:cs typeface="DM Sans Medium"/>
              <a:sym typeface="DM Sans Medium"/>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Define behavioral and results expectations </a:t>
            </a:r>
            <a:endParaRPr sz="1100">
              <a:solidFill>
                <a:srgbClr val="0E0E29"/>
              </a:solidFill>
              <a:latin typeface="DM Sans Medium"/>
              <a:ea typeface="DM Sans Medium"/>
              <a:cs typeface="DM Sans Medium"/>
              <a:sym typeface="DM Sans Medium"/>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Leadership Competency Model</a:t>
            </a:r>
            <a:endParaRPr sz="1100">
              <a:solidFill>
                <a:srgbClr val="0E0E29"/>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100">
              <a:solidFill>
                <a:srgbClr val="0E0E29"/>
              </a:solidFill>
              <a:latin typeface="DM Sans Medium"/>
              <a:ea typeface="DM Sans Medium"/>
              <a:cs typeface="DM Sans Medium"/>
              <a:sym typeface="DM Sans Medium"/>
            </a:endParaRPr>
          </a:p>
        </p:txBody>
      </p:sp>
      <p:sp>
        <p:nvSpPr>
          <p:cNvPr id="446" name="Google Shape;446;p61"/>
          <p:cNvSpPr txBox="1"/>
          <p:nvPr/>
        </p:nvSpPr>
        <p:spPr>
          <a:xfrm>
            <a:off x="4852325" y="1297025"/>
            <a:ext cx="3729900" cy="358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0E0E29"/>
                </a:solidFill>
                <a:latin typeface="DM Sans"/>
                <a:ea typeface="DM Sans"/>
                <a:cs typeface="DM Sans"/>
                <a:sym typeface="DM Sans"/>
              </a:rPr>
              <a:t>Career Pathways &amp; Growth Guides</a:t>
            </a:r>
            <a:endParaRPr b="1" sz="1100">
              <a:solidFill>
                <a:srgbClr val="0E0E29"/>
              </a:solidFill>
              <a:latin typeface="DM Sans"/>
              <a:ea typeface="DM Sans"/>
              <a:cs typeface="DM Sans"/>
              <a:sym typeface="DM Sans"/>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Purpose: </a:t>
            </a:r>
            <a:r>
              <a:rPr lang="en" sz="1100">
                <a:solidFill>
                  <a:srgbClr val="0E0E29"/>
                </a:solidFill>
                <a:latin typeface="DM Sans Medium"/>
                <a:ea typeface="DM Sans Medium"/>
                <a:cs typeface="DM Sans Medium"/>
                <a:sym typeface="DM Sans Medium"/>
              </a:rPr>
              <a:t>Equip the Agent to guide users in career planning or identifying skill gaps.</a:t>
            </a:r>
            <a:endParaRPr sz="1100">
              <a:solidFill>
                <a:srgbClr val="0E0E29"/>
              </a:solidFill>
              <a:latin typeface="DM Sans Medium"/>
              <a:ea typeface="DM Sans Medium"/>
              <a:cs typeface="DM Sans Medium"/>
              <a:sym typeface="DM Sans Medium"/>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Career Ladders including expectations and impact for progressing </a:t>
            </a:r>
            <a:endParaRPr sz="1100">
              <a:solidFill>
                <a:srgbClr val="0E0E29"/>
              </a:solidFill>
              <a:latin typeface="DM Sans Medium"/>
              <a:ea typeface="DM Sans Medium"/>
              <a:cs typeface="DM Sans Medium"/>
              <a:sym typeface="DM Sans Medium"/>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Promotion Criteria</a:t>
            </a:r>
            <a:endParaRPr sz="1100">
              <a:solidFill>
                <a:srgbClr val="0E0E29"/>
              </a:solidFill>
              <a:latin typeface="DM Sans Medium"/>
              <a:ea typeface="DM Sans Medium"/>
              <a:cs typeface="DM Sans Medium"/>
              <a:sym typeface="DM Sans Medium"/>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Growth Planning Tools with prompts to guide planning such as “How do I measure growth?”</a:t>
            </a:r>
            <a:endParaRPr sz="1100">
              <a:solidFill>
                <a:srgbClr val="0E0E29"/>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100">
              <a:solidFill>
                <a:srgbClr val="0E0E29"/>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rPr b="1" lang="en" sz="1100">
                <a:solidFill>
                  <a:srgbClr val="0E0E29"/>
                </a:solidFill>
                <a:latin typeface="DM Sans"/>
                <a:ea typeface="DM Sans"/>
                <a:cs typeface="DM Sans"/>
                <a:sym typeface="DM Sans"/>
              </a:rPr>
              <a:t>Feedback &amp; Development Best Practices</a:t>
            </a:r>
            <a:endParaRPr b="1" sz="1100">
              <a:solidFill>
                <a:srgbClr val="0E0E29"/>
              </a:solidFill>
              <a:latin typeface="DM Sans"/>
              <a:ea typeface="DM Sans"/>
              <a:cs typeface="DM Sans"/>
              <a:sym typeface="DM Sans"/>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Purpose: Provide real-time coaching around giving feedback and setting goals</a:t>
            </a:r>
            <a:endParaRPr sz="1100">
              <a:solidFill>
                <a:srgbClr val="0E0E29"/>
              </a:solidFill>
              <a:latin typeface="DM Sans Medium"/>
              <a:ea typeface="DM Sans Medium"/>
              <a:cs typeface="DM Sans Medium"/>
              <a:sym typeface="DM Sans Medium"/>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Feedback framework and examples</a:t>
            </a:r>
            <a:endParaRPr sz="1100">
              <a:solidFill>
                <a:srgbClr val="0E0E29"/>
              </a:solidFill>
              <a:latin typeface="DM Sans Medium"/>
              <a:ea typeface="DM Sans Medium"/>
              <a:cs typeface="DM Sans Medium"/>
              <a:sym typeface="DM Sans Medium"/>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Growth-oriented 1:1 templates</a:t>
            </a:r>
            <a:endParaRPr sz="1100">
              <a:solidFill>
                <a:srgbClr val="0E0E29"/>
              </a:solidFill>
              <a:latin typeface="DM Sans Medium"/>
              <a:ea typeface="DM Sans Medium"/>
              <a:cs typeface="DM Sans Medium"/>
              <a:sym typeface="DM Sans Medium"/>
            </a:endParaRPr>
          </a:p>
          <a:p>
            <a:pPr indent="-298450" lvl="0" marL="457200" rtl="0" algn="l">
              <a:lnSpc>
                <a:spcPct val="115000"/>
              </a:lnSpc>
              <a:spcBef>
                <a:spcPts val="0"/>
              </a:spcBef>
              <a:spcAft>
                <a:spcPts val="0"/>
              </a:spcAft>
              <a:buClr>
                <a:srgbClr val="0E0E29"/>
              </a:buClr>
              <a:buSzPts val="1100"/>
              <a:buFont typeface="DM Sans Medium"/>
              <a:buChar char="●"/>
            </a:pPr>
            <a:r>
              <a:rPr lang="en" sz="1100">
                <a:solidFill>
                  <a:srgbClr val="0E0E29"/>
                </a:solidFill>
                <a:latin typeface="DM Sans Medium"/>
                <a:ea typeface="DM Sans Medium"/>
                <a:cs typeface="DM Sans Medium"/>
                <a:sym typeface="DM Sans Medium"/>
              </a:rPr>
              <a:t>Goal setting framework with examples</a:t>
            </a:r>
            <a:endParaRPr sz="1100">
              <a:solidFill>
                <a:srgbClr val="0E0E29"/>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100">
              <a:solidFill>
                <a:srgbClr val="0E0E29"/>
              </a:solidFill>
              <a:latin typeface="DM Sans Medium"/>
              <a:ea typeface="DM Sans Medium"/>
              <a:cs typeface="DM Sans Medium"/>
              <a:sym typeface="DM Sans Medium"/>
            </a:endParaRPr>
          </a:p>
          <a:p>
            <a:pPr indent="0" lvl="0" marL="0" rtl="0" algn="l">
              <a:lnSpc>
                <a:spcPct val="115000"/>
              </a:lnSpc>
              <a:spcBef>
                <a:spcPts val="0"/>
              </a:spcBef>
              <a:spcAft>
                <a:spcPts val="0"/>
              </a:spcAft>
              <a:buNone/>
            </a:pPr>
            <a:r>
              <a:t/>
            </a:r>
            <a:endParaRPr sz="1100">
              <a:solidFill>
                <a:srgbClr val="0E0E29"/>
              </a:solidFill>
              <a:latin typeface="DM Sans Medium"/>
              <a:ea typeface="DM Sans Medium"/>
              <a:cs typeface="DM Sans Medium"/>
              <a:sym typeface="DM Sans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2"/>
          <p:cNvSpPr txBox="1"/>
          <p:nvPr>
            <p:ph type="title"/>
          </p:nvPr>
        </p:nvSpPr>
        <p:spPr>
          <a:xfrm>
            <a:off x="255125" y="306125"/>
            <a:ext cx="8117400" cy="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 Additional AI Resources &amp; Shareables</a:t>
            </a:r>
            <a:endParaRPr sz="2100"/>
          </a:p>
        </p:txBody>
      </p:sp>
      <p:sp>
        <p:nvSpPr>
          <p:cNvPr id="452" name="Google Shape;452;p62"/>
          <p:cNvSpPr txBox="1"/>
          <p:nvPr/>
        </p:nvSpPr>
        <p:spPr>
          <a:xfrm>
            <a:off x="728926" y="761750"/>
            <a:ext cx="4352400" cy="38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E0E29"/>
                </a:solidFill>
                <a:latin typeface="DM Sans"/>
                <a:ea typeface="DM Sans"/>
                <a:cs typeface="DM Sans"/>
                <a:sym typeface="DM Sans"/>
              </a:rPr>
              <a:t>Lattice Resources:</a:t>
            </a:r>
            <a:endParaRPr sz="1500">
              <a:solidFill>
                <a:srgbClr val="0E0E29"/>
              </a:solidFill>
              <a:latin typeface="DM Sans"/>
              <a:ea typeface="DM Sans"/>
              <a:cs typeface="DM Sans"/>
              <a:sym typeface="DM Sans"/>
            </a:endParaRPr>
          </a:p>
          <a:p>
            <a:pPr indent="0" lvl="0" marL="0" rtl="0" algn="l">
              <a:spcBef>
                <a:spcPts val="0"/>
              </a:spcBef>
              <a:spcAft>
                <a:spcPts val="0"/>
              </a:spcAft>
              <a:buNone/>
            </a:pPr>
            <a:r>
              <a:t/>
            </a:r>
            <a:endParaRPr sz="900">
              <a:solidFill>
                <a:srgbClr val="0E0E29"/>
              </a:solidFill>
              <a:latin typeface="DM Sans"/>
              <a:ea typeface="DM Sans"/>
              <a:cs typeface="DM Sans"/>
              <a:sym typeface="DM Sans"/>
            </a:endParaRPr>
          </a:p>
          <a:p>
            <a:pPr indent="-298450" lvl="0" marL="457200" rtl="0" algn="l">
              <a:spcBef>
                <a:spcPts val="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3"/>
              </a:rPr>
              <a:t>Quick Start Guide</a:t>
            </a:r>
            <a:endParaRPr sz="1100">
              <a:solidFill>
                <a:srgbClr val="0E0E29"/>
              </a:solidFill>
              <a:latin typeface="DM Sans"/>
              <a:ea typeface="DM Sans"/>
              <a:cs typeface="DM Sans"/>
              <a:sym typeface="DM Sans"/>
            </a:endParaRPr>
          </a:p>
          <a:p>
            <a:pPr indent="-298450" lvl="0" marL="457200" rtl="0" algn="l">
              <a:spcBef>
                <a:spcPts val="100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4"/>
              </a:rPr>
              <a:t>Lattice AI: Performance and Feedback - Enablement Slides [MAKE A COPY]</a:t>
            </a:r>
            <a:endParaRPr sz="1100">
              <a:solidFill>
                <a:srgbClr val="0E0E29"/>
              </a:solidFill>
              <a:latin typeface="DM Sans"/>
              <a:ea typeface="DM Sans"/>
              <a:cs typeface="DM Sans"/>
              <a:sym typeface="DM Sans"/>
            </a:endParaRPr>
          </a:p>
          <a:p>
            <a:pPr indent="-298450" lvl="0" marL="457200" rtl="0" algn="l">
              <a:spcBef>
                <a:spcPts val="100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5"/>
              </a:rPr>
              <a:t>AI Walkthrough Loom</a:t>
            </a:r>
            <a:endParaRPr sz="1100">
              <a:solidFill>
                <a:srgbClr val="0E0E29"/>
              </a:solidFill>
              <a:latin typeface="DM Sans"/>
              <a:ea typeface="DM Sans"/>
              <a:cs typeface="DM Sans"/>
              <a:sym typeface="DM Sans"/>
            </a:endParaRPr>
          </a:p>
          <a:p>
            <a:pPr indent="-298450" lvl="0" marL="457200" rtl="0" algn="l">
              <a:lnSpc>
                <a:spcPct val="115000"/>
              </a:lnSpc>
              <a:spcBef>
                <a:spcPts val="1000"/>
              </a:spcBef>
              <a:spcAft>
                <a:spcPts val="0"/>
              </a:spcAft>
              <a:buClr>
                <a:srgbClr val="155B55"/>
              </a:buClr>
              <a:buSzPts val="1100"/>
              <a:buFont typeface="DM Sans"/>
              <a:buChar char="●"/>
            </a:pPr>
            <a:r>
              <a:rPr lang="en" sz="1100" u="sng">
                <a:solidFill>
                  <a:schemeClr val="accent5"/>
                </a:solidFill>
                <a:latin typeface="DM Sans"/>
                <a:ea typeface="DM Sans"/>
                <a:cs typeface="DM Sans"/>
                <a:sym typeface="DM Sans"/>
                <a:hlinkClick r:id="rId6">
                  <a:extLst>
                    <a:ext uri="{A12FA001-AC4F-418D-AE19-62706E023703}">
                      <ahyp:hlinkClr val="tx"/>
                    </a:ext>
                  </a:extLst>
                </a:hlinkClick>
              </a:rPr>
              <a:t>How To Transform Your HR Strategy With AI | Ebook | Lattice</a:t>
            </a:r>
            <a:endParaRPr sz="1100">
              <a:solidFill>
                <a:schemeClr val="accent5"/>
              </a:solidFill>
              <a:latin typeface="DM Sans"/>
              <a:ea typeface="DM Sans"/>
              <a:cs typeface="DM Sans"/>
              <a:sym typeface="DM Sans"/>
            </a:endParaRPr>
          </a:p>
          <a:p>
            <a:pPr indent="-298450" lvl="0" marL="457200" rtl="0" algn="l">
              <a:lnSpc>
                <a:spcPct val="115000"/>
              </a:lnSpc>
              <a:spcBef>
                <a:spcPts val="100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7"/>
              </a:rPr>
              <a:t>'25 Lattice AI Tearsheet_shortened.pdf</a:t>
            </a:r>
            <a:endParaRPr sz="1100">
              <a:solidFill>
                <a:schemeClr val="dk1"/>
              </a:solidFill>
              <a:latin typeface="DM Sans"/>
              <a:ea typeface="DM Sans"/>
              <a:cs typeface="DM Sans"/>
              <a:sym typeface="DM Sans"/>
            </a:endParaRPr>
          </a:p>
          <a:p>
            <a:pPr indent="-298450" lvl="0" marL="457200" rtl="0" algn="l">
              <a:lnSpc>
                <a:spcPct val="115000"/>
              </a:lnSpc>
              <a:spcBef>
                <a:spcPts val="100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8"/>
              </a:rPr>
              <a:t>Webinar - AI Virtual Work Summit</a:t>
            </a:r>
            <a:endParaRPr sz="1100">
              <a:solidFill>
                <a:schemeClr val="dk1"/>
              </a:solidFill>
              <a:latin typeface="DM Sans"/>
              <a:ea typeface="DM Sans"/>
              <a:cs typeface="DM Sans"/>
              <a:sym typeface="DM Sans"/>
            </a:endParaRPr>
          </a:p>
          <a:p>
            <a:pPr indent="-298450" lvl="0" marL="457200" rtl="0" algn="l">
              <a:lnSpc>
                <a:spcPct val="115000"/>
              </a:lnSpc>
              <a:spcBef>
                <a:spcPts val="100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9"/>
              </a:rPr>
              <a:t>AI at Work Survey Template</a:t>
            </a:r>
            <a:endParaRPr sz="1100">
              <a:solidFill>
                <a:schemeClr val="dk1"/>
              </a:solidFill>
              <a:latin typeface="DM Sans"/>
              <a:ea typeface="DM Sans"/>
              <a:cs typeface="DM Sans"/>
              <a:sym typeface="DM Sans"/>
            </a:endParaRPr>
          </a:p>
          <a:p>
            <a:pPr indent="-298450" lvl="0" marL="457200" rtl="0" algn="l">
              <a:lnSpc>
                <a:spcPct val="115000"/>
              </a:lnSpc>
              <a:spcBef>
                <a:spcPts val="100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10"/>
              </a:rPr>
              <a:t>No Regrets Playbook</a:t>
            </a:r>
            <a:endParaRPr sz="1100">
              <a:solidFill>
                <a:schemeClr val="dk1"/>
              </a:solidFill>
              <a:latin typeface="DM Sans"/>
              <a:ea typeface="DM Sans"/>
              <a:cs typeface="DM Sans"/>
              <a:sym typeface="DM Sans"/>
            </a:endParaRPr>
          </a:p>
          <a:p>
            <a:pPr indent="-298450" lvl="0" marL="457200" rtl="0" algn="l">
              <a:lnSpc>
                <a:spcPct val="115000"/>
              </a:lnSpc>
              <a:spcBef>
                <a:spcPts val="100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11"/>
              </a:rPr>
              <a:t>How can People Leaders use AI Responsibly with Covey’s Vijay Mani and 776’s Chris Vanzetta | Podcast | Lattice</a:t>
            </a:r>
            <a:endParaRPr sz="1100">
              <a:solidFill>
                <a:schemeClr val="dk1"/>
              </a:solidFill>
              <a:latin typeface="DM Sans"/>
              <a:ea typeface="DM Sans"/>
              <a:cs typeface="DM Sans"/>
              <a:sym typeface="DM Sans"/>
            </a:endParaRPr>
          </a:p>
          <a:p>
            <a:pPr indent="-298450" lvl="0" marL="457200" rtl="0" algn="l">
              <a:lnSpc>
                <a:spcPct val="115000"/>
              </a:lnSpc>
              <a:spcBef>
                <a:spcPts val="100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12"/>
              </a:rPr>
              <a:t>100+ Performance Review Phrases and AI Prompts for Managers | Article | Lattice</a:t>
            </a:r>
            <a:endParaRPr sz="1100">
              <a:solidFill>
                <a:schemeClr val="dk1"/>
              </a:solidFill>
              <a:latin typeface="DM Sans"/>
              <a:ea typeface="DM Sans"/>
              <a:cs typeface="DM Sans"/>
              <a:sym typeface="DM Sans"/>
            </a:endParaRPr>
          </a:p>
          <a:p>
            <a:pPr indent="0" lvl="0" marL="0" rtl="0" algn="l">
              <a:spcBef>
                <a:spcPts val="1000"/>
              </a:spcBef>
              <a:spcAft>
                <a:spcPts val="0"/>
              </a:spcAft>
              <a:buNone/>
            </a:pPr>
            <a:r>
              <a:t/>
            </a:r>
            <a:endParaRPr sz="1500">
              <a:solidFill>
                <a:srgbClr val="0E0E29"/>
              </a:solidFill>
              <a:latin typeface="DM Sans"/>
              <a:ea typeface="DM Sans"/>
              <a:cs typeface="DM Sans"/>
              <a:sym typeface="DM Sans"/>
            </a:endParaRPr>
          </a:p>
        </p:txBody>
      </p:sp>
      <p:sp>
        <p:nvSpPr>
          <p:cNvPr id="453" name="Google Shape;453;p62"/>
          <p:cNvSpPr txBox="1"/>
          <p:nvPr/>
        </p:nvSpPr>
        <p:spPr>
          <a:xfrm>
            <a:off x="5010800" y="1247250"/>
            <a:ext cx="3238800" cy="32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454" name="Google Shape;454;p62"/>
          <p:cNvSpPr txBox="1"/>
          <p:nvPr/>
        </p:nvSpPr>
        <p:spPr>
          <a:xfrm>
            <a:off x="5176288" y="858750"/>
            <a:ext cx="3238800" cy="33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DM Sans"/>
                <a:ea typeface="DM Sans"/>
                <a:cs typeface="DM Sans"/>
                <a:sym typeface="DM Sans"/>
              </a:rPr>
              <a:t>Other:</a:t>
            </a:r>
            <a:endParaRPr sz="1500">
              <a:solidFill>
                <a:schemeClr val="dk1"/>
              </a:solidFill>
              <a:latin typeface="DM Sans"/>
              <a:ea typeface="DM Sans"/>
              <a:cs typeface="DM Sans"/>
              <a:sym typeface="DM Sans"/>
            </a:endParaRPr>
          </a:p>
          <a:p>
            <a:pPr indent="0" lvl="0" marL="0" rtl="0" algn="l">
              <a:spcBef>
                <a:spcPts val="0"/>
              </a:spcBef>
              <a:spcAft>
                <a:spcPts val="0"/>
              </a:spcAft>
              <a:buNone/>
            </a:pPr>
            <a:r>
              <a:t/>
            </a:r>
            <a:endParaRPr sz="1000">
              <a:solidFill>
                <a:schemeClr val="dk1"/>
              </a:solidFill>
              <a:latin typeface="DM Sans"/>
              <a:ea typeface="DM Sans"/>
              <a:cs typeface="DM Sans"/>
              <a:sym typeface="DM Sans"/>
            </a:endParaRPr>
          </a:p>
          <a:p>
            <a:pPr indent="-298450" lvl="0" marL="457200" marR="0" rtl="0" algn="l">
              <a:lnSpc>
                <a:spcPct val="100000"/>
              </a:lnSpc>
              <a:spcBef>
                <a:spcPts val="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13"/>
              </a:rPr>
              <a:t>Generative AI and the future of HR</a:t>
            </a:r>
            <a:endParaRPr sz="1100">
              <a:solidFill>
                <a:schemeClr val="dk1"/>
              </a:solidFill>
              <a:latin typeface="DM Sans"/>
              <a:ea typeface="DM Sans"/>
              <a:cs typeface="DM Sans"/>
              <a:sym typeface="DM Sans"/>
            </a:endParaRPr>
          </a:p>
          <a:p>
            <a:pPr indent="-298450" lvl="0" marL="457200" marR="0" rtl="0" algn="l">
              <a:lnSpc>
                <a:spcPct val="100000"/>
              </a:lnSpc>
              <a:spcBef>
                <a:spcPts val="100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14"/>
              </a:rPr>
              <a:t>The Role Of Generative AI In HR Is Now Becoming Clear – JOSH BERSIN</a:t>
            </a:r>
            <a:endParaRPr sz="1100">
              <a:solidFill>
                <a:schemeClr val="dk1"/>
              </a:solidFill>
              <a:latin typeface="DM Sans"/>
              <a:ea typeface="DM Sans"/>
              <a:cs typeface="DM Sans"/>
              <a:sym typeface="DM Sans"/>
            </a:endParaRPr>
          </a:p>
          <a:p>
            <a:pPr indent="-298450" lvl="0" marL="457200" marR="0" rtl="0" algn="l">
              <a:lnSpc>
                <a:spcPct val="100000"/>
              </a:lnSpc>
              <a:spcBef>
                <a:spcPts val="1000"/>
              </a:spcBef>
              <a:spcAft>
                <a:spcPts val="0"/>
              </a:spcAft>
              <a:buClr>
                <a:srgbClr val="155B55"/>
              </a:buClr>
              <a:buSzPts val="1100"/>
              <a:buFont typeface="DM Sans"/>
              <a:buChar char="●"/>
            </a:pPr>
            <a:r>
              <a:rPr lang="en" sz="1100" u="sng">
                <a:solidFill>
                  <a:schemeClr val="hlink"/>
                </a:solidFill>
                <a:latin typeface="DM Sans"/>
                <a:ea typeface="DM Sans"/>
                <a:cs typeface="DM Sans"/>
                <a:sym typeface="DM Sans"/>
                <a:hlinkClick r:id="rId15"/>
              </a:rPr>
              <a:t>LifeLabs-AI for HR Playbook</a:t>
            </a:r>
            <a:endParaRPr sz="1100">
              <a:solidFill>
                <a:schemeClr val="dk1"/>
              </a:solidFill>
              <a:latin typeface="DM Sans"/>
              <a:ea typeface="DM Sans"/>
              <a:cs typeface="DM Sans"/>
              <a:sym typeface="DM Sans"/>
            </a:endParaRPr>
          </a:p>
          <a:p>
            <a:pPr indent="-298450" lvl="0" marL="457200" marR="0" rtl="0" algn="l">
              <a:lnSpc>
                <a:spcPct val="100000"/>
              </a:lnSpc>
              <a:spcBef>
                <a:spcPts val="1000"/>
              </a:spcBef>
              <a:spcAft>
                <a:spcPts val="1000"/>
              </a:spcAft>
              <a:buClr>
                <a:srgbClr val="155B55"/>
              </a:buClr>
              <a:buSzPts val="1100"/>
              <a:buFont typeface="DM Sans"/>
              <a:buChar char="●"/>
            </a:pPr>
            <a:r>
              <a:rPr lang="en" sz="1100" u="sng">
                <a:solidFill>
                  <a:schemeClr val="hlink"/>
                </a:solidFill>
                <a:latin typeface="DM Sans"/>
                <a:ea typeface="DM Sans"/>
                <a:cs typeface="DM Sans"/>
                <a:sym typeface="DM Sans"/>
                <a:hlinkClick r:id="rId16"/>
              </a:rPr>
              <a:t>LifeLabs Learning + ApplyAI.pdf</a:t>
            </a:r>
            <a:endParaRPr sz="1100">
              <a:solidFill>
                <a:schemeClr val="dk1"/>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3"/>
          <p:cNvSpPr txBox="1"/>
          <p:nvPr/>
        </p:nvSpPr>
        <p:spPr>
          <a:xfrm>
            <a:off x="253725" y="1737650"/>
            <a:ext cx="7820100" cy="201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4000">
                <a:solidFill>
                  <a:srgbClr val="FFFFFF"/>
                </a:solidFill>
                <a:latin typeface="DM Sans"/>
                <a:ea typeface="DM Sans"/>
                <a:cs typeface="DM Sans"/>
                <a:sym typeface="DM Sans"/>
              </a:rPr>
              <a:t>Additional Lattice AI features</a:t>
            </a:r>
            <a:endParaRPr b="1" sz="4000">
              <a:solidFill>
                <a:srgbClr val="FFFFFF"/>
              </a:solidFill>
              <a:latin typeface="DM Sans"/>
              <a:ea typeface="DM Sans"/>
              <a:cs typeface="DM Sans"/>
              <a:sym typeface="DM Sans"/>
            </a:endParaRPr>
          </a:p>
          <a:p>
            <a:pPr indent="0" lvl="0" marL="0" rtl="0" algn="l">
              <a:lnSpc>
                <a:spcPct val="90000"/>
              </a:lnSpc>
              <a:spcBef>
                <a:spcPts val="0"/>
              </a:spcBef>
              <a:spcAft>
                <a:spcPts val="0"/>
              </a:spcAft>
              <a:buNone/>
            </a:pPr>
            <a:r>
              <a:t/>
            </a:r>
            <a:endParaRPr b="1" sz="2500">
              <a:solidFill>
                <a:srgbClr val="FFFFFF"/>
              </a:solidFill>
              <a:latin typeface="DM Sans"/>
              <a:ea typeface="DM Sans"/>
              <a:cs typeface="DM Sans"/>
              <a:sym typeface="DM Sans"/>
            </a:endParaRPr>
          </a:p>
          <a:p>
            <a:pPr indent="0" lvl="0" marL="0" rtl="0" algn="l">
              <a:lnSpc>
                <a:spcPct val="90000"/>
              </a:lnSpc>
              <a:spcBef>
                <a:spcPts val="0"/>
              </a:spcBef>
              <a:spcAft>
                <a:spcPts val="0"/>
              </a:spcAft>
              <a:buNone/>
            </a:pPr>
            <a:r>
              <a:rPr i="1" lang="en" sz="2500">
                <a:solidFill>
                  <a:srgbClr val="FFFFFF"/>
                </a:solidFill>
                <a:latin typeface="DM Sans"/>
                <a:ea typeface="DM Sans"/>
                <a:cs typeface="DM Sans"/>
                <a:sym typeface="DM Sans"/>
              </a:rPr>
              <a:t>Consider adding these slides to your manager and employee training to tell the full Lattice AI story</a:t>
            </a:r>
            <a:endParaRPr i="1" sz="2500">
              <a:solidFill>
                <a:srgbClr val="FFFFFF"/>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4"/>
          <p:cNvSpPr txBox="1"/>
          <p:nvPr>
            <p:ph type="title"/>
          </p:nvPr>
        </p:nvSpPr>
        <p:spPr>
          <a:xfrm>
            <a:off x="208050" y="1727875"/>
            <a:ext cx="8199300" cy="267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AI Writing Assistant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5"/>
          <p:cNvSpPr txBox="1"/>
          <p:nvPr>
            <p:ph type="title"/>
          </p:nvPr>
        </p:nvSpPr>
        <p:spPr>
          <a:xfrm>
            <a:off x="264281" y="222767"/>
            <a:ext cx="7054500" cy="105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Lattice’s Writing Assist</a:t>
            </a:r>
            <a:endParaRPr/>
          </a:p>
        </p:txBody>
      </p:sp>
      <p:sp>
        <p:nvSpPr>
          <p:cNvPr id="470" name="Google Shape;470;p65"/>
          <p:cNvSpPr txBox="1"/>
          <p:nvPr>
            <p:ph idx="2" type="body"/>
          </p:nvPr>
        </p:nvSpPr>
        <p:spPr>
          <a:xfrm>
            <a:off x="307474" y="1073500"/>
            <a:ext cx="4815000" cy="319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Lattice’s Writing Assist allows managers and individual contributors to more easily deliver high quality feedback and review responses. </a:t>
            </a:r>
            <a:endParaRPr sz="1300"/>
          </a:p>
          <a:p>
            <a:pPr indent="0" lvl="0" marL="0" rtl="0" algn="l">
              <a:spcBef>
                <a:spcPts val="1200"/>
              </a:spcBef>
              <a:spcAft>
                <a:spcPts val="0"/>
              </a:spcAft>
              <a:buNone/>
            </a:pPr>
            <a:r>
              <a:rPr lang="en" sz="1300"/>
              <a:t>The Writing Assist is embedded within Reviews, Updates, and Feedback</a:t>
            </a:r>
            <a:endParaRPr sz="1300"/>
          </a:p>
          <a:p>
            <a:pPr indent="0" lvl="0" marL="0" rtl="0" algn="l">
              <a:spcBef>
                <a:spcPts val="1200"/>
              </a:spcBef>
              <a:spcAft>
                <a:spcPts val="0"/>
              </a:spcAft>
              <a:buNone/>
            </a:pPr>
            <a:r>
              <a:rPr lang="en" sz="1300">
                <a:solidFill>
                  <a:schemeClr val="dk1"/>
                </a:solidFill>
                <a:latin typeface="DM Sans"/>
                <a:ea typeface="DM Sans"/>
                <a:cs typeface="DM Sans"/>
                <a:sym typeface="DM Sans"/>
              </a:rPr>
              <a:t>Choose what AI helps with:</a:t>
            </a:r>
            <a:r>
              <a:rPr b="1" lang="en" sz="1300">
                <a:solidFill>
                  <a:schemeClr val="dk1"/>
                </a:solidFill>
                <a:latin typeface="DM Sans"/>
                <a:ea typeface="DM Sans"/>
                <a:cs typeface="DM Sans"/>
                <a:sym typeface="DM Sans"/>
              </a:rPr>
              <a:t> </a:t>
            </a:r>
            <a:endParaRPr b="1" sz="1300">
              <a:solidFill>
                <a:schemeClr val="dk1"/>
              </a:solidFill>
              <a:latin typeface="DM Sans"/>
              <a:ea typeface="DM Sans"/>
              <a:cs typeface="DM Sans"/>
              <a:sym typeface="DM Sans"/>
            </a:endParaRPr>
          </a:p>
          <a:p>
            <a:pPr indent="-311150" lvl="0" marL="457200" rtl="0" algn="l">
              <a:spcBef>
                <a:spcPts val="1200"/>
              </a:spcBef>
              <a:spcAft>
                <a:spcPts val="0"/>
              </a:spcAft>
              <a:buClr>
                <a:schemeClr val="dk1"/>
              </a:buClr>
              <a:buSzPts val="1300"/>
              <a:buFont typeface="DM Sans SemiBold"/>
              <a:buChar char="●"/>
            </a:pPr>
            <a:r>
              <a:rPr lang="en" sz="1300">
                <a:solidFill>
                  <a:schemeClr val="dk1"/>
                </a:solidFill>
                <a:latin typeface="DM Sans SemiBold"/>
                <a:ea typeface="DM Sans SemiBold"/>
                <a:cs typeface="DM Sans SemiBold"/>
                <a:sym typeface="DM Sans SemiBold"/>
              </a:rPr>
              <a:t>Improvements including clarity, readability, bias</a:t>
            </a:r>
            <a:endParaRPr sz="1300">
              <a:solidFill>
                <a:schemeClr val="dk1"/>
              </a:solidFill>
              <a:latin typeface="DM Sans SemiBold"/>
              <a:ea typeface="DM Sans SemiBold"/>
              <a:cs typeface="DM Sans SemiBold"/>
              <a:sym typeface="DM Sans SemiBold"/>
            </a:endParaRPr>
          </a:p>
          <a:p>
            <a:pPr indent="-311150" lvl="0" marL="457200" rtl="0" algn="l">
              <a:spcBef>
                <a:spcPts val="0"/>
              </a:spcBef>
              <a:spcAft>
                <a:spcPts val="0"/>
              </a:spcAft>
              <a:buClr>
                <a:schemeClr val="dk1"/>
              </a:buClr>
              <a:buSzPts val="1300"/>
              <a:buFont typeface="DM Sans SemiBold"/>
              <a:buChar char="●"/>
            </a:pPr>
            <a:r>
              <a:rPr lang="en" sz="1300">
                <a:solidFill>
                  <a:schemeClr val="dk1"/>
                </a:solidFill>
                <a:latin typeface="DM Sans SemiBold"/>
                <a:ea typeface="DM Sans SemiBold"/>
                <a:cs typeface="DM Sans SemiBold"/>
                <a:sym typeface="DM Sans SemiBold"/>
              </a:rPr>
              <a:t>Tone &amp; style</a:t>
            </a:r>
            <a:endParaRPr sz="1300">
              <a:solidFill>
                <a:schemeClr val="dk1"/>
              </a:solidFill>
              <a:latin typeface="DM Sans SemiBold"/>
              <a:ea typeface="DM Sans SemiBold"/>
              <a:cs typeface="DM Sans SemiBold"/>
              <a:sym typeface="DM Sans SemiBold"/>
            </a:endParaRPr>
          </a:p>
          <a:p>
            <a:pPr indent="-311150" lvl="0" marL="457200" rtl="0" algn="l">
              <a:spcBef>
                <a:spcPts val="0"/>
              </a:spcBef>
              <a:spcAft>
                <a:spcPts val="0"/>
              </a:spcAft>
              <a:buClr>
                <a:schemeClr val="dk1"/>
              </a:buClr>
              <a:buSzPts val="1300"/>
              <a:buFont typeface="DM Sans SemiBold"/>
              <a:buChar char="●"/>
            </a:pPr>
            <a:r>
              <a:rPr lang="en" sz="1300">
                <a:solidFill>
                  <a:schemeClr val="dk1"/>
                </a:solidFill>
                <a:latin typeface="DM Sans SemiBold"/>
                <a:ea typeface="DM Sans SemiBold"/>
                <a:cs typeface="DM Sans SemiBold"/>
                <a:sym typeface="DM Sans SemiBold"/>
              </a:rPr>
              <a:t>Spelling &amp; grammar</a:t>
            </a:r>
            <a:endParaRPr sz="1300">
              <a:solidFill>
                <a:schemeClr val="dk1"/>
              </a:solidFill>
              <a:latin typeface="DM Sans SemiBold"/>
              <a:ea typeface="DM Sans SemiBold"/>
              <a:cs typeface="DM Sans SemiBold"/>
              <a:sym typeface="DM Sans SemiBold"/>
            </a:endParaRPr>
          </a:p>
          <a:p>
            <a:pPr indent="0" lvl="0" marL="0" rtl="0" algn="l">
              <a:spcBef>
                <a:spcPts val="800"/>
              </a:spcBef>
              <a:spcAft>
                <a:spcPts val="0"/>
              </a:spcAft>
              <a:buNone/>
            </a:pPr>
            <a:r>
              <a:rPr lang="en" sz="1300">
                <a:solidFill>
                  <a:schemeClr val="dk1"/>
                </a:solidFill>
                <a:highlight>
                  <a:srgbClr val="EBD9FA"/>
                </a:highlight>
                <a:latin typeface="DM Sans"/>
                <a:ea typeface="DM Sans"/>
                <a:cs typeface="DM Sans"/>
                <a:sym typeface="DM Sans"/>
              </a:rPr>
              <a:t>All without changing the intended meaning of sentences, removing key facts &amp; information, and personal writing style.</a:t>
            </a:r>
            <a:r>
              <a:rPr lang="en" sz="1300">
                <a:solidFill>
                  <a:schemeClr val="dk1"/>
                </a:solidFill>
                <a:latin typeface="DM Sans"/>
                <a:ea typeface="DM Sans"/>
                <a:cs typeface="DM Sans"/>
                <a:sym typeface="DM Sans"/>
              </a:rPr>
              <a:t> </a:t>
            </a:r>
            <a:endParaRPr sz="1300">
              <a:solidFill>
                <a:schemeClr val="dk1"/>
              </a:solidFill>
              <a:latin typeface="DM Sans"/>
              <a:ea typeface="DM Sans"/>
              <a:cs typeface="DM Sans"/>
              <a:sym typeface="DM Sans"/>
            </a:endParaRPr>
          </a:p>
        </p:txBody>
      </p:sp>
      <p:pic>
        <p:nvPicPr>
          <p:cNvPr id="471" name="Google Shape;471;p65" title="Screenshot 2025-04-17 at 1.15.05 PM (1).png"/>
          <p:cNvPicPr preferRelativeResize="0"/>
          <p:nvPr/>
        </p:nvPicPr>
        <p:blipFill>
          <a:blip r:embed="rId3">
            <a:alphaModFix/>
          </a:blip>
          <a:stretch>
            <a:fillRect/>
          </a:stretch>
        </p:blipFill>
        <p:spPr>
          <a:xfrm>
            <a:off x="5122475" y="1163275"/>
            <a:ext cx="3869651" cy="3273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6"/>
          <p:cNvSpPr txBox="1"/>
          <p:nvPr/>
        </p:nvSpPr>
        <p:spPr>
          <a:xfrm>
            <a:off x="481650" y="1359625"/>
            <a:ext cx="8180700" cy="225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800"/>
              </a:spcBef>
              <a:spcAft>
                <a:spcPts val="0"/>
              </a:spcAft>
              <a:buClr>
                <a:schemeClr val="dk1"/>
              </a:buClr>
              <a:buSzPts val="1100"/>
              <a:buFont typeface="Arial"/>
              <a:buNone/>
            </a:pPr>
            <a:r>
              <a:rPr i="1" lang="en" sz="1700">
                <a:solidFill>
                  <a:schemeClr val="dk1"/>
                </a:solidFill>
                <a:latin typeface="DM Sans"/>
                <a:ea typeface="DM Sans"/>
                <a:cs typeface="DM Sans"/>
                <a:sym typeface="DM Sans"/>
              </a:rPr>
              <a:t>AI is a </a:t>
            </a:r>
            <a:r>
              <a:rPr b="1" i="1" lang="en" sz="1700">
                <a:solidFill>
                  <a:schemeClr val="dk1"/>
                </a:solidFill>
                <a:latin typeface="DM Sans"/>
                <a:ea typeface="DM Sans"/>
                <a:cs typeface="DM Sans"/>
                <a:sym typeface="DM Sans"/>
              </a:rPr>
              <a:t>powerful support tool </a:t>
            </a:r>
            <a:r>
              <a:rPr i="1" lang="en" sz="1700">
                <a:solidFill>
                  <a:schemeClr val="dk1"/>
                </a:solidFill>
                <a:latin typeface="DM Sans"/>
                <a:ea typeface="DM Sans"/>
                <a:cs typeface="DM Sans"/>
                <a:sym typeface="DM Sans"/>
              </a:rPr>
              <a:t>— not a replacement for </a:t>
            </a:r>
            <a:r>
              <a:rPr b="1" i="1" lang="en" sz="1700">
                <a:solidFill>
                  <a:schemeClr val="dk1"/>
                </a:solidFill>
                <a:latin typeface="DM Sans"/>
                <a:ea typeface="DM Sans"/>
                <a:cs typeface="DM Sans"/>
                <a:sym typeface="DM Sans"/>
              </a:rPr>
              <a:t>your judgment</a:t>
            </a:r>
            <a:r>
              <a:rPr i="1" lang="en" sz="1700">
                <a:solidFill>
                  <a:schemeClr val="dk1"/>
                </a:solidFill>
                <a:latin typeface="DM Sans"/>
                <a:ea typeface="DM Sans"/>
                <a:cs typeface="DM Sans"/>
                <a:sym typeface="DM Sans"/>
              </a:rPr>
              <a:t>.</a:t>
            </a:r>
            <a:endParaRPr i="1" sz="1700">
              <a:solidFill>
                <a:schemeClr val="dk1"/>
              </a:solidFill>
              <a:latin typeface="DM Sans"/>
              <a:ea typeface="DM Sans"/>
              <a:cs typeface="DM Sans"/>
              <a:sym typeface="DM Sans"/>
            </a:endParaRPr>
          </a:p>
          <a:p>
            <a:pPr indent="0" lvl="0" marL="0" rtl="0" algn="l">
              <a:lnSpc>
                <a:spcPct val="115000"/>
              </a:lnSpc>
              <a:spcBef>
                <a:spcPts val="800"/>
              </a:spcBef>
              <a:spcAft>
                <a:spcPts val="0"/>
              </a:spcAft>
              <a:buClr>
                <a:schemeClr val="dk1"/>
              </a:buClr>
              <a:buSzPts val="1100"/>
              <a:buFont typeface="Arial"/>
              <a:buNone/>
            </a:pPr>
            <a:r>
              <a:t/>
            </a:r>
            <a:endParaRPr sz="1700">
              <a:solidFill>
                <a:schemeClr val="dk1"/>
              </a:solidFill>
              <a:latin typeface="DM Sans"/>
              <a:ea typeface="DM Sans"/>
              <a:cs typeface="DM Sans"/>
              <a:sym typeface="DM Sans"/>
            </a:endParaRPr>
          </a:p>
          <a:p>
            <a:pPr indent="0" lvl="0" marL="0" rtl="0" algn="l">
              <a:lnSpc>
                <a:spcPct val="115000"/>
              </a:lnSpc>
              <a:spcBef>
                <a:spcPts val="800"/>
              </a:spcBef>
              <a:spcAft>
                <a:spcPts val="0"/>
              </a:spcAft>
              <a:buNone/>
            </a:pPr>
            <a:r>
              <a:rPr lang="en" sz="1700" u="sng">
                <a:solidFill>
                  <a:schemeClr val="dk1"/>
                </a:solidFill>
                <a:latin typeface="DM Sans"/>
                <a:ea typeface="DM Sans"/>
                <a:cs typeface="DM Sans"/>
                <a:sym typeface="DM Sans"/>
              </a:rPr>
              <a:t>Use AI to:</a:t>
            </a:r>
            <a:endParaRPr sz="1700" u="sng">
              <a:solidFill>
                <a:schemeClr val="dk1"/>
              </a:solidFill>
              <a:latin typeface="DM Sans"/>
              <a:ea typeface="DM Sans"/>
              <a:cs typeface="DM Sans"/>
              <a:sym typeface="DM Sans"/>
            </a:endParaRPr>
          </a:p>
          <a:p>
            <a:pPr indent="-336550" lvl="0" marL="457200" rtl="0" algn="l">
              <a:lnSpc>
                <a:spcPct val="115000"/>
              </a:lnSpc>
              <a:spcBef>
                <a:spcPts val="80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Draft more objective and complete reviews.</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Polish language and adjust tone in feedback.</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Increase the frequency and quality of coaching moments.</a:t>
            </a:r>
            <a:endParaRPr sz="1300">
              <a:solidFill>
                <a:schemeClr val="dk2"/>
              </a:solidFill>
              <a:latin typeface="DM Sans"/>
              <a:ea typeface="DM Sans"/>
              <a:cs typeface="DM Sans"/>
              <a:sym typeface="DM Sans"/>
            </a:endParaRPr>
          </a:p>
        </p:txBody>
      </p:sp>
      <p:sp>
        <p:nvSpPr>
          <p:cNvPr id="477" name="Google Shape;477;p66"/>
          <p:cNvSpPr txBox="1"/>
          <p:nvPr/>
        </p:nvSpPr>
        <p:spPr>
          <a:xfrm>
            <a:off x="232781" y="305417"/>
            <a:ext cx="7054500" cy="10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E0E29"/>
                </a:solidFill>
                <a:latin typeface="DM Sans"/>
                <a:ea typeface="DM Sans"/>
                <a:cs typeface="DM Sans"/>
                <a:sym typeface="DM Sans"/>
              </a:rPr>
              <a:t>Why use AI for Feedback?</a:t>
            </a:r>
            <a:endParaRPr b="1" sz="3000">
              <a:solidFill>
                <a:srgbClr val="0E0E29"/>
              </a:solidFill>
              <a:latin typeface="DM Sans"/>
              <a:ea typeface="DM Sans"/>
              <a:cs typeface="DM Sans"/>
              <a:sym typeface="DM Sans"/>
            </a:endParaRPr>
          </a:p>
        </p:txBody>
      </p:sp>
      <p:sp>
        <p:nvSpPr>
          <p:cNvPr id="478" name="Google Shape;478;p66"/>
          <p:cNvSpPr/>
          <p:nvPr/>
        </p:nvSpPr>
        <p:spPr>
          <a:xfrm>
            <a:off x="886150" y="3901075"/>
            <a:ext cx="7628700" cy="907500"/>
          </a:xfrm>
          <a:prstGeom prst="roundRect">
            <a:avLst>
              <a:gd fmla="val 16667" name="adj"/>
            </a:avLst>
          </a:prstGeom>
          <a:solidFill>
            <a:srgbClr val="EBD9FA"/>
          </a:solidFill>
          <a:ln cap="flat" cmpd="sng" w="9525">
            <a:solidFill>
              <a:srgbClr val="EBD9F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800"/>
              </a:spcBef>
              <a:spcAft>
                <a:spcPts val="0"/>
              </a:spcAft>
              <a:buClr>
                <a:schemeClr val="dk1"/>
              </a:buClr>
              <a:buSzPts val="1100"/>
              <a:buFont typeface="Arial"/>
              <a:buNone/>
            </a:pPr>
            <a:r>
              <a:rPr i="1" lang="en" sz="1100">
                <a:solidFill>
                  <a:schemeClr val="dk1"/>
                </a:solidFill>
                <a:latin typeface="DM Sans"/>
                <a:ea typeface="DM Sans"/>
                <a:cs typeface="DM Sans"/>
                <a:sym typeface="DM Sans"/>
              </a:rPr>
              <a:t>Lattice saw a </a:t>
            </a:r>
            <a:r>
              <a:rPr b="1" i="1" lang="en" sz="1100">
                <a:solidFill>
                  <a:schemeClr val="dk1"/>
                </a:solidFill>
                <a:latin typeface="DM Sans"/>
                <a:ea typeface="DM Sans"/>
                <a:cs typeface="DM Sans"/>
                <a:sym typeface="DM Sans"/>
              </a:rPr>
              <a:t>40% increase in feedback given</a:t>
            </a:r>
            <a:r>
              <a:rPr i="1" lang="en" sz="1100">
                <a:solidFill>
                  <a:schemeClr val="dk1"/>
                </a:solidFill>
                <a:latin typeface="DM Sans"/>
                <a:ea typeface="DM Sans"/>
                <a:cs typeface="DM Sans"/>
                <a:sym typeface="DM Sans"/>
              </a:rPr>
              <a:t> when they implemented Writing Assist internally. Other customers saw review writing time go down to as little as </a:t>
            </a:r>
            <a:r>
              <a:rPr b="1" i="1" lang="en" sz="1100">
                <a:solidFill>
                  <a:schemeClr val="dk1"/>
                </a:solidFill>
                <a:latin typeface="DM Sans"/>
                <a:ea typeface="DM Sans"/>
                <a:cs typeface="DM Sans"/>
                <a:sym typeface="DM Sans"/>
              </a:rPr>
              <a:t>30 minutes per review</a:t>
            </a:r>
            <a:r>
              <a:rPr i="1" lang="en" sz="1100">
                <a:solidFill>
                  <a:schemeClr val="dk1"/>
                </a:solidFill>
                <a:latin typeface="DM Sans"/>
                <a:ea typeface="DM Sans"/>
                <a:cs typeface="DM Sans"/>
                <a:sym typeface="DM Sans"/>
              </a:rPr>
              <a:t>.</a:t>
            </a:r>
            <a:endParaRPr i="1"/>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7"/>
          <p:cNvSpPr txBox="1"/>
          <p:nvPr/>
        </p:nvSpPr>
        <p:spPr>
          <a:xfrm>
            <a:off x="5143500" y="335425"/>
            <a:ext cx="3738900" cy="43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E0E29"/>
                </a:solidFill>
                <a:latin typeface="DM Sans"/>
                <a:ea typeface="DM Sans"/>
                <a:cs typeface="DM Sans"/>
                <a:sym typeface="DM Sans"/>
              </a:rPr>
              <a:t>Suggest Improvements</a:t>
            </a:r>
            <a:endParaRPr b="1" sz="1800">
              <a:solidFill>
                <a:srgbClr val="0E0E29"/>
              </a:solidFill>
              <a:latin typeface="DM Sans"/>
              <a:ea typeface="DM Sans"/>
              <a:cs typeface="DM Sans"/>
              <a:sym typeface="DM Sans"/>
            </a:endParaRPr>
          </a:p>
          <a:p>
            <a:pPr indent="-317500" lvl="0" marL="457200" rtl="0" algn="l">
              <a:lnSpc>
                <a:spcPct val="115000"/>
              </a:lnSpc>
              <a:spcBef>
                <a:spcPts val="1200"/>
              </a:spcBef>
              <a:spcAft>
                <a:spcPts val="0"/>
              </a:spcAft>
              <a:buClr>
                <a:schemeClr val="dk1"/>
              </a:buClr>
              <a:buSzPts val="1400"/>
              <a:buFont typeface="DM Sans"/>
              <a:buChar char="●"/>
            </a:pPr>
            <a:r>
              <a:rPr lang="en">
                <a:solidFill>
                  <a:schemeClr val="dk1"/>
                </a:solidFill>
                <a:latin typeface="DM Sans"/>
                <a:ea typeface="DM Sans"/>
                <a:cs typeface="DM Sans"/>
                <a:sym typeface="DM Sans"/>
              </a:rPr>
              <a:t>T</a:t>
            </a:r>
            <a:r>
              <a:rPr lang="en">
                <a:solidFill>
                  <a:schemeClr val="dk1"/>
                </a:solidFill>
                <a:latin typeface="DM Sans"/>
                <a:ea typeface="DM Sans"/>
                <a:cs typeface="DM Sans"/>
                <a:sym typeface="DM Sans"/>
              </a:rPr>
              <a:t>urning rough drafts into clear messages</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M</a:t>
            </a:r>
            <a:r>
              <a:rPr lang="en">
                <a:solidFill>
                  <a:schemeClr val="dk1"/>
                </a:solidFill>
                <a:latin typeface="DM Sans"/>
                <a:ea typeface="DM Sans"/>
                <a:cs typeface="DM Sans"/>
                <a:sym typeface="DM Sans"/>
              </a:rPr>
              <a:t>aking feedback more specific</a:t>
            </a:r>
            <a:br>
              <a:rPr lang="en">
                <a:solidFill>
                  <a:schemeClr val="dk1"/>
                </a:solidFill>
                <a:latin typeface="DM Sans"/>
                <a:ea typeface="DM Sans"/>
                <a:cs typeface="DM Sans"/>
                <a:sym typeface="DM Sans"/>
              </a:rPr>
            </a:br>
            <a:r>
              <a:rPr lang="en">
                <a:solidFill>
                  <a:schemeClr val="dk1"/>
                </a:solidFill>
                <a:latin typeface="DM Sans"/>
                <a:ea typeface="DM Sans"/>
                <a:cs typeface="DM Sans"/>
                <a:sym typeface="DM Sans"/>
              </a:rPr>
              <a:t>removing redundancy or jargon</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L</a:t>
            </a:r>
            <a:r>
              <a:rPr lang="en">
                <a:solidFill>
                  <a:schemeClr val="dk1"/>
                </a:solidFill>
                <a:latin typeface="DM Sans"/>
                <a:ea typeface="DM Sans"/>
                <a:cs typeface="DM Sans"/>
                <a:sym typeface="DM Sans"/>
              </a:rPr>
              <a:t>eveling up performance review language</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I</a:t>
            </a:r>
            <a:r>
              <a:rPr lang="en">
                <a:solidFill>
                  <a:schemeClr val="dk1"/>
                </a:solidFill>
                <a:latin typeface="DM Sans"/>
                <a:ea typeface="DM Sans"/>
                <a:cs typeface="DM Sans"/>
                <a:sym typeface="DM Sans"/>
              </a:rPr>
              <a:t>mproving flow &amp; structure for calibration</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C</a:t>
            </a:r>
            <a:r>
              <a:rPr lang="en">
                <a:solidFill>
                  <a:schemeClr val="dk1"/>
                </a:solidFill>
                <a:latin typeface="DM Sans"/>
                <a:ea typeface="DM Sans"/>
                <a:cs typeface="DM Sans"/>
                <a:sym typeface="DM Sans"/>
              </a:rPr>
              <a:t>larifying feedback for development conversations</a:t>
            </a:r>
            <a:endParaRPr>
              <a:solidFill>
                <a:schemeClr val="dk1"/>
              </a:solidFill>
              <a:latin typeface="DM Sans"/>
              <a:ea typeface="DM Sans"/>
              <a:cs typeface="DM Sans"/>
              <a:sym typeface="DM Sans"/>
            </a:endParaRPr>
          </a:p>
          <a:p>
            <a:pPr indent="0" lvl="0" marL="0" rtl="0" algn="l">
              <a:spcBef>
                <a:spcPts val="200"/>
              </a:spcBef>
              <a:spcAft>
                <a:spcPts val="0"/>
              </a:spcAft>
              <a:buNone/>
            </a:pPr>
            <a:r>
              <a:t/>
            </a:r>
            <a:endParaRPr>
              <a:solidFill>
                <a:schemeClr val="dk1"/>
              </a:solidFill>
              <a:latin typeface="DM Sans"/>
              <a:ea typeface="DM Sans"/>
              <a:cs typeface="DM Sans"/>
              <a:sym typeface="DM Sans"/>
            </a:endParaRPr>
          </a:p>
        </p:txBody>
      </p:sp>
      <p:pic>
        <p:nvPicPr>
          <p:cNvPr id="484" name="Google Shape;484;p67" title="Screenshot 2025-04-17 at 1.16.04 PM (1).png"/>
          <p:cNvPicPr preferRelativeResize="0"/>
          <p:nvPr/>
        </p:nvPicPr>
        <p:blipFill>
          <a:blip r:embed="rId3">
            <a:alphaModFix/>
          </a:blip>
          <a:stretch>
            <a:fillRect/>
          </a:stretch>
        </p:blipFill>
        <p:spPr>
          <a:xfrm>
            <a:off x="281875" y="467575"/>
            <a:ext cx="4907424" cy="35696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8"/>
          <p:cNvSpPr txBox="1"/>
          <p:nvPr/>
        </p:nvSpPr>
        <p:spPr>
          <a:xfrm>
            <a:off x="5143500" y="335425"/>
            <a:ext cx="3738900" cy="43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E0E29"/>
                </a:solidFill>
                <a:latin typeface="DM Sans"/>
                <a:ea typeface="DM Sans"/>
                <a:cs typeface="DM Sans"/>
                <a:sym typeface="DM Sans"/>
              </a:rPr>
              <a:t>Tone &amp; Style</a:t>
            </a:r>
            <a:endParaRPr b="1" sz="1800">
              <a:solidFill>
                <a:srgbClr val="0E0E29"/>
              </a:solidFill>
              <a:latin typeface="DM Sans"/>
              <a:ea typeface="DM Sans"/>
              <a:cs typeface="DM Sans"/>
              <a:sym typeface="DM Sans"/>
            </a:endParaRPr>
          </a:p>
          <a:p>
            <a:pPr indent="-317500" lvl="0" marL="457200" rtl="0" algn="l">
              <a:lnSpc>
                <a:spcPct val="115000"/>
              </a:lnSpc>
              <a:spcBef>
                <a:spcPts val="1200"/>
              </a:spcBef>
              <a:spcAft>
                <a:spcPts val="0"/>
              </a:spcAft>
              <a:buClr>
                <a:schemeClr val="dk1"/>
              </a:buClr>
              <a:buSzPts val="1400"/>
              <a:buFont typeface="DM Sans"/>
              <a:buChar char="●"/>
            </a:pPr>
            <a:r>
              <a:rPr lang="en">
                <a:solidFill>
                  <a:schemeClr val="dk1"/>
                </a:solidFill>
                <a:latin typeface="DM Sans"/>
                <a:ea typeface="DM Sans"/>
                <a:cs typeface="DM Sans"/>
                <a:sym typeface="DM Sans"/>
              </a:rPr>
              <a:t>A</a:t>
            </a:r>
            <a:r>
              <a:rPr lang="en">
                <a:solidFill>
                  <a:schemeClr val="dk1"/>
                </a:solidFill>
                <a:latin typeface="DM Sans"/>
                <a:ea typeface="DM Sans"/>
                <a:cs typeface="DM Sans"/>
                <a:sym typeface="DM Sans"/>
              </a:rPr>
              <a:t>djusting tone for different audiences</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S</a:t>
            </a:r>
            <a:r>
              <a:rPr lang="en">
                <a:solidFill>
                  <a:schemeClr val="dk1"/>
                </a:solidFill>
                <a:latin typeface="DM Sans"/>
                <a:ea typeface="DM Sans"/>
                <a:cs typeface="DM Sans"/>
                <a:sym typeface="DM Sans"/>
              </a:rPr>
              <a:t>oftening constructive feedback</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R</a:t>
            </a:r>
            <a:r>
              <a:rPr lang="en">
                <a:solidFill>
                  <a:schemeClr val="dk1"/>
                </a:solidFill>
                <a:latin typeface="DM Sans"/>
                <a:ea typeface="DM Sans"/>
                <a:cs typeface="DM Sans"/>
                <a:sym typeface="DM Sans"/>
              </a:rPr>
              <a:t>ewriting emotionally charged drafts</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A</a:t>
            </a:r>
            <a:r>
              <a:rPr lang="en">
                <a:solidFill>
                  <a:schemeClr val="dk1"/>
                </a:solidFill>
                <a:latin typeface="DM Sans"/>
                <a:ea typeface="DM Sans"/>
                <a:cs typeface="DM Sans"/>
                <a:sym typeface="DM Sans"/>
              </a:rPr>
              <a:t>ligning with company voice</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H</a:t>
            </a:r>
            <a:r>
              <a:rPr lang="en">
                <a:solidFill>
                  <a:schemeClr val="dk1"/>
                </a:solidFill>
                <a:latin typeface="DM Sans"/>
                <a:ea typeface="DM Sans"/>
                <a:cs typeface="DM Sans"/>
                <a:sym typeface="DM Sans"/>
              </a:rPr>
              <a:t>elping new managers find the right tone</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C</a:t>
            </a:r>
            <a:r>
              <a:rPr lang="en">
                <a:solidFill>
                  <a:schemeClr val="dk1"/>
                </a:solidFill>
                <a:latin typeface="DM Sans"/>
                <a:ea typeface="DM Sans"/>
                <a:cs typeface="DM Sans"/>
                <a:sym typeface="DM Sans"/>
              </a:rPr>
              <a:t>larifying feedback for global teams</a:t>
            </a:r>
            <a:endParaRPr>
              <a:solidFill>
                <a:schemeClr val="dk1"/>
              </a:solidFill>
              <a:latin typeface="DM Sans"/>
              <a:ea typeface="DM Sans"/>
              <a:cs typeface="DM Sans"/>
              <a:sym typeface="DM Sans"/>
            </a:endParaRPr>
          </a:p>
          <a:p>
            <a:pPr indent="0" lvl="0" marL="457200" rtl="0" algn="l">
              <a:lnSpc>
                <a:spcPct val="115000"/>
              </a:lnSpc>
              <a:spcBef>
                <a:spcPts val="1200"/>
              </a:spcBef>
              <a:spcAft>
                <a:spcPts val="0"/>
              </a:spcAft>
              <a:buNone/>
            </a:pP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spcBef>
                <a:spcPts val="1200"/>
              </a:spcBef>
              <a:spcAft>
                <a:spcPts val="0"/>
              </a:spcAft>
              <a:buNone/>
            </a:pPr>
            <a:r>
              <a:t/>
            </a:r>
            <a:endParaRPr>
              <a:solidFill>
                <a:srgbClr val="0E0E29"/>
              </a:solidFill>
              <a:latin typeface="DM Sans"/>
              <a:ea typeface="DM Sans"/>
              <a:cs typeface="DM Sans"/>
              <a:sym typeface="DM Sans"/>
            </a:endParaRPr>
          </a:p>
        </p:txBody>
      </p:sp>
      <p:pic>
        <p:nvPicPr>
          <p:cNvPr id="490" name="Google Shape;490;p68" title="Screenshot 2025-04-17 at 1.15.54 PM (1).png"/>
          <p:cNvPicPr preferRelativeResize="0"/>
          <p:nvPr/>
        </p:nvPicPr>
        <p:blipFill>
          <a:blip r:embed="rId3">
            <a:alphaModFix/>
          </a:blip>
          <a:stretch>
            <a:fillRect/>
          </a:stretch>
        </p:blipFill>
        <p:spPr>
          <a:xfrm>
            <a:off x="244875" y="446100"/>
            <a:ext cx="4898626" cy="35455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9"/>
          <p:cNvSpPr txBox="1"/>
          <p:nvPr/>
        </p:nvSpPr>
        <p:spPr>
          <a:xfrm>
            <a:off x="5143500" y="335425"/>
            <a:ext cx="3738900" cy="43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E0E29"/>
                </a:solidFill>
                <a:latin typeface="DM Sans"/>
                <a:ea typeface="DM Sans"/>
                <a:cs typeface="DM Sans"/>
                <a:sym typeface="DM Sans"/>
              </a:rPr>
              <a:t>Spelling &amp; Grammar</a:t>
            </a:r>
            <a:endParaRPr b="1" sz="1800">
              <a:solidFill>
                <a:srgbClr val="0E0E29"/>
              </a:solidFill>
              <a:latin typeface="DM Sans"/>
              <a:ea typeface="DM Sans"/>
              <a:cs typeface="DM Sans"/>
              <a:sym typeface="DM Sans"/>
            </a:endParaRPr>
          </a:p>
          <a:p>
            <a:pPr indent="0" lvl="0" marL="0" rtl="0" algn="l">
              <a:spcBef>
                <a:spcPts val="0"/>
              </a:spcBef>
              <a:spcAft>
                <a:spcPts val="0"/>
              </a:spcAft>
              <a:buNone/>
            </a:pPr>
            <a:r>
              <a:t/>
            </a:r>
            <a:endParaRPr>
              <a:solidFill>
                <a:srgbClr val="0E0E29"/>
              </a:solidFill>
              <a:latin typeface="DM Sans"/>
              <a:ea typeface="DM Sans"/>
              <a:cs typeface="DM Sans"/>
              <a:sym typeface="DM Sans"/>
            </a:endParaRPr>
          </a:p>
          <a:p>
            <a:pPr indent="-317500" lvl="0" marL="457200" rtl="0" algn="l">
              <a:lnSpc>
                <a:spcPct val="115000"/>
              </a:lnSpc>
              <a:spcBef>
                <a:spcPts val="1200"/>
              </a:spcBef>
              <a:spcAft>
                <a:spcPts val="0"/>
              </a:spcAft>
              <a:buClr>
                <a:schemeClr val="dk1"/>
              </a:buClr>
              <a:buSzPts val="1400"/>
              <a:buFont typeface="DM Sans"/>
              <a:buChar char="●"/>
            </a:pPr>
            <a:r>
              <a:rPr lang="en">
                <a:solidFill>
                  <a:schemeClr val="dk1"/>
                </a:solidFill>
                <a:latin typeface="DM Sans"/>
                <a:ea typeface="DM Sans"/>
                <a:cs typeface="DM Sans"/>
                <a:sym typeface="DM Sans"/>
              </a:rPr>
              <a:t>P</a:t>
            </a:r>
            <a:r>
              <a:rPr lang="en">
                <a:solidFill>
                  <a:schemeClr val="dk1"/>
                </a:solidFill>
                <a:latin typeface="DM Sans"/>
                <a:ea typeface="DM Sans"/>
                <a:cs typeface="DM Sans"/>
                <a:sym typeface="DM Sans"/>
              </a:rPr>
              <a:t>olishing feedback for public visibility</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P</a:t>
            </a:r>
            <a:r>
              <a:rPr lang="en">
                <a:solidFill>
                  <a:schemeClr val="dk1"/>
                </a:solidFill>
                <a:latin typeface="DM Sans"/>
                <a:ea typeface="DM Sans"/>
                <a:cs typeface="DM Sans"/>
                <a:sym typeface="DM Sans"/>
              </a:rPr>
              <a:t>reparing for review calibration</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G</a:t>
            </a:r>
            <a:r>
              <a:rPr lang="en">
                <a:solidFill>
                  <a:schemeClr val="dk1"/>
                </a:solidFill>
                <a:latin typeface="DM Sans"/>
                <a:ea typeface="DM Sans"/>
                <a:cs typeface="DM Sans"/>
                <a:sym typeface="DM Sans"/>
              </a:rPr>
              <a:t>iving upward or sensitive feedback</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Support for n</a:t>
            </a:r>
            <a:r>
              <a:rPr lang="en">
                <a:solidFill>
                  <a:schemeClr val="dk1"/>
                </a:solidFill>
                <a:latin typeface="DM Sans"/>
                <a:ea typeface="DM Sans"/>
                <a:cs typeface="DM Sans"/>
                <a:sym typeface="DM Sans"/>
              </a:rPr>
              <a:t>on</a:t>
            </a:r>
            <a:r>
              <a:rPr lang="en">
                <a:solidFill>
                  <a:schemeClr val="dk1"/>
                </a:solidFill>
                <a:latin typeface="DM Sans"/>
                <a:ea typeface="DM Sans"/>
                <a:cs typeface="DM Sans"/>
                <a:sym typeface="DM Sans"/>
              </a:rPr>
              <a:t>-</a:t>
            </a:r>
            <a:r>
              <a:rPr lang="en">
                <a:solidFill>
                  <a:schemeClr val="dk1"/>
                </a:solidFill>
                <a:latin typeface="DM Sans"/>
                <a:ea typeface="DM Sans"/>
                <a:cs typeface="DM Sans"/>
                <a:sym typeface="DM Sans"/>
              </a:rPr>
              <a:t>native English speakers</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S</a:t>
            </a:r>
            <a:r>
              <a:rPr lang="en">
                <a:solidFill>
                  <a:schemeClr val="dk1"/>
                </a:solidFill>
                <a:latin typeface="DM Sans"/>
                <a:ea typeface="DM Sans"/>
                <a:cs typeface="DM Sans"/>
                <a:sym typeface="DM Sans"/>
              </a:rPr>
              <a:t>treamlining for busy review cycles</a:t>
            </a:r>
            <a:endParaRPr>
              <a:solidFill>
                <a:schemeClr val="dk1"/>
              </a:solidFill>
              <a:latin typeface="DM Sans"/>
              <a:ea typeface="DM Sans"/>
              <a:cs typeface="DM Sans"/>
              <a:sym typeface="DM Sans"/>
            </a:endParaRPr>
          </a:p>
          <a:p>
            <a:pPr indent="0" lvl="0" marL="457200" rtl="0" algn="l">
              <a:lnSpc>
                <a:spcPct val="115000"/>
              </a:lnSpc>
              <a:spcBef>
                <a:spcPts val="1200"/>
              </a:spcBef>
              <a:spcAft>
                <a:spcPts val="0"/>
              </a:spcAft>
              <a:buNone/>
            </a:pPr>
            <a:br>
              <a:rPr lang="en">
                <a:solidFill>
                  <a:schemeClr val="dk1"/>
                </a:solidFill>
                <a:latin typeface="DM Sans"/>
                <a:ea typeface="DM Sans"/>
                <a:cs typeface="DM Sans"/>
                <a:sym typeface="DM Sans"/>
              </a:rPr>
            </a:br>
            <a:endParaRPr>
              <a:solidFill>
                <a:schemeClr val="dk1"/>
              </a:solidFill>
              <a:latin typeface="DM Sans"/>
              <a:ea typeface="DM Sans"/>
              <a:cs typeface="DM Sans"/>
              <a:sym typeface="DM Sans"/>
            </a:endParaRPr>
          </a:p>
          <a:p>
            <a:pPr indent="0" lvl="0" marL="0" rtl="0" algn="l">
              <a:spcBef>
                <a:spcPts val="1200"/>
              </a:spcBef>
              <a:spcAft>
                <a:spcPts val="0"/>
              </a:spcAft>
              <a:buNone/>
            </a:pPr>
            <a:r>
              <a:t/>
            </a:r>
            <a:endParaRPr>
              <a:solidFill>
                <a:srgbClr val="0E0E29"/>
              </a:solidFill>
              <a:latin typeface="DM Sans"/>
              <a:ea typeface="DM Sans"/>
              <a:cs typeface="DM Sans"/>
              <a:sym typeface="DM Sans"/>
            </a:endParaRPr>
          </a:p>
        </p:txBody>
      </p:sp>
      <p:pic>
        <p:nvPicPr>
          <p:cNvPr id="496" name="Google Shape;496;p69" title="Screenshot 2025-04-17 at 1.16.11 PM (1).png"/>
          <p:cNvPicPr preferRelativeResize="0"/>
          <p:nvPr/>
        </p:nvPicPr>
        <p:blipFill>
          <a:blip r:embed="rId3">
            <a:alphaModFix/>
          </a:blip>
          <a:stretch>
            <a:fillRect/>
          </a:stretch>
        </p:blipFill>
        <p:spPr>
          <a:xfrm>
            <a:off x="330725" y="378375"/>
            <a:ext cx="4630300" cy="3373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283200" y="347450"/>
            <a:ext cx="7612200" cy="64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Why use Lattice AI? </a:t>
            </a:r>
            <a:endParaRPr sz="2000">
              <a:solidFill>
                <a:schemeClr val="dk1"/>
              </a:solidFill>
            </a:endParaRPr>
          </a:p>
        </p:txBody>
      </p:sp>
      <p:sp>
        <p:nvSpPr>
          <p:cNvPr id="194" name="Google Shape;194;p34"/>
          <p:cNvSpPr txBox="1"/>
          <p:nvPr>
            <p:ph idx="2" type="body"/>
          </p:nvPr>
        </p:nvSpPr>
        <p:spPr>
          <a:xfrm>
            <a:off x="1289992" y="1145932"/>
            <a:ext cx="5923800" cy="862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DM Sans SemiBold"/>
                <a:ea typeface="DM Sans SemiBold"/>
                <a:cs typeface="DM Sans SemiBold"/>
                <a:sym typeface="DM Sans SemiBold"/>
              </a:rPr>
              <a:t>Purpose-built for people programs</a:t>
            </a:r>
            <a:endParaRPr>
              <a:solidFill>
                <a:schemeClr val="dk1"/>
              </a:solidFill>
              <a:latin typeface="DM Sans SemiBold"/>
              <a:ea typeface="DM Sans SemiBold"/>
              <a:cs typeface="DM Sans SemiBold"/>
              <a:sym typeface="DM Sans SemiBold"/>
            </a:endParaRPr>
          </a:p>
          <a:p>
            <a:pPr indent="0" lvl="0" marL="0" rtl="0" algn="l">
              <a:spcBef>
                <a:spcPts val="0"/>
              </a:spcBef>
              <a:spcAft>
                <a:spcPts val="0"/>
              </a:spcAft>
              <a:buClr>
                <a:schemeClr val="dk1"/>
              </a:buClr>
              <a:buSzPts val="1100"/>
              <a:buFont typeface="Arial"/>
              <a:buNone/>
            </a:pPr>
            <a:r>
              <a:rPr lang="en" sz="900">
                <a:solidFill>
                  <a:schemeClr val="dk1"/>
                </a:solidFill>
              </a:rPr>
              <a:t>Lattice AI is trained on HR data and best practices a designed specifically for people management. It checks for bias and encourages actionable feedback. </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
        <p:nvSpPr>
          <p:cNvPr id="195" name="Google Shape;195;p34"/>
          <p:cNvSpPr txBox="1"/>
          <p:nvPr>
            <p:ph idx="2" type="body"/>
          </p:nvPr>
        </p:nvSpPr>
        <p:spPr>
          <a:xfrm>
            <a:off x="1256342" y="2013166"/>
            <a:ext cx="5923800" cy="862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DM Sans SemiBold"/>
                <a:ea typeface="DM Sans SemiBold"/>
                <a:cs typeface="DM Sans SemiBold"/>
                <a:sym typeface="DM Sans SemiBold"/>
              </a:rPr>
              <a:t>Context aware</a:t>
            </a:r>
            <a:endParaRPr>
              <a:solidFill>
                <a:schemeClr val="dk1"/>
              </a:solidFill>
              <a:latin typeface="DM Sans SemiBold"/>
              <a:ea typeface="DM Sans SemiBold"/>
              <a:cs typeface="DM Sans SemiBold"/>
              <a:sym typeface="DM Sans SemiBold"/>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Uses our Lattice data for specific and accurate insights.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
        <p:nvSpPr>
          <p:cNvPr id="196" name="Google Shape;196;p34"/>
          <p:cNvSpPr txBox="1"/>
          <p:nvPr>
            <p:ph idx="2" type="body"/>
          </p:nvPr>
        </p:nvSpPr>
        <p:spPr>
          <a:xfrm>
            <a:off x="1289992" y="2956740"/>
            <a:ext cx="5923800" cy="86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DM Sans SemiBold"/>
                <a:ea typeface="DM Sans SemiBold"/>
                <a:cs typeface="DM Sans SemiBold"/>
                <a:sym typeface="DM Sans SemiBold"/>
              </a:rPr>
              <a:t>Embedded where you work</a:t>
            </a:r>
            <a:endParaRPr sz="14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Integrated directly in review, feedback, and growth flows. No switching tools.</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p:txBody>
      </p:sp>
      <p:sp>
        <p:nvSpPr>
          <p:cNvPr id="197" name="Google Shape;197;p34"/>
          <p:cNvSpPr txBox="1"/>
          <p:nvPr/>
        </p:nvSpPr>
        <p:spPr>
          <a:xfrm>
            <a:off x="1256343" y="3818951"/>
            <a:ext cx="5923800" cy="86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DM Sans SemiBold"/>
                <a:ea typeface="DM Sans SemiBold"/>
                <a:cs typeface="DM Sans SemiBold"/>
                <a:sym typeface="DM Sans SemiBold"/>
              </a:rPr>
              <a:t>Get more value out of Lattice</a:t>
            </a:r>
            <a:endParaRPr>
              <a:solidFill>
                <a:schemeClr val="dk1"/>
              </a:solidFill>
              <a:latin typeface="DM Sans Medium"/>
              <a:ea typeface="DM Sans Medium"/>
              <a:cs typeface="DM Sans Medium"/>
              <a:sym typeface="DM Sans Medium"/>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DM Sans Medium"/>
                <a:ea typeface="DM Sans Medium"/>
                <a:cs typeface="DM Sans Medium"/>
                <a:sym typeface="DM Sans Medium"/>
              </a:rPr>
              <a:t>Lattice captures rich qualitative data from your team. AI helps you do something with it.</a:t>
            </a:r>
            <a:endParaRPr sz="1800">
              <a:solidFill>
                <a:schemeClr val="dk1"/>
              </a:solidFill>
              <a:latin typeface="DM Sans SemiBold"/>
              <a:ea typeface="DM Sans SemiBold"/>
              <a:cs typeface="DM Sans SemiBold"/>
              <a:sym typeface="DM Sans SemiBold"/>
            </a:endParaRPr>
          </a:p>
        </p:txBody>
      </p:sp>
      <p:sp>
        <p:nvSpPr>
          <p:cNvPr id="198" name="Google Shape;198;p34"/>
          <p:cNvSpPr/>
          <p:nvPr/>
        </p:nvSpPr>
        <p:spPr>
          <a:xfrm>
            <a:off x="615550" y="1202213"/>
            <a:ext cx="640800" cy="365700"/>
          </a:xfrm>
          <a:prstGeom prst="roundRect">
            <a:avLst>
              <a:gd fmla="val 50000" name="adj"/>
            </a:avLst>
          </a:prstGeom>
          <a:solidFill>
            <a:srgbClr val="AAE0D6">
              <a:alpha val="297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000000"/>
                </a:solidFill>
                <a:latin typeface="DM Sans"/>
                <a:ea typeface="DM Sans"/>
                <a:cs typeface="DM Sans"/>
                <a:sym typeface="DM Sans"/>
              </a:rPr>
              <a:t>01</a:t>
            </a:r>
            <a:endParaRPr b="1" sz="1600">
              <a:solidFill>
                <a:srgbClr val="000000"/>
              </a:solidFill>
              <a:latin typeface="DM Sans"/>
              <a:ea typeface="DM Sans"/>
              <a:cs typeface="DM Sans"/>
              <a:sym typeface="DM Sans"/>
            </a:endParaRPr>
          </a:p>
        </p:txBody>
      </p:sp>
      <p:sp>
        <p:nvSpPr>
          <p:cNvPr id="199" name="Google Shape;199;p34"/>
          <p:cNvSpPr/>
          <p:nvPr/>
        </p:nvSpPr>
        <p:spPr>
          <a:xfrm>
            <a:off x="615550" y="2094100"/>
            <a:ext cx="640800" cy="365700"/>
          </a:xfrm>
          <a:prstGeom prst="roundRect">
            <a:avLst>
              <a:gd fmla="val 50000" name="adj"/>
            </a:avLst>
          </a:prstGeom>
          <a:solidFill>
            <a:srgbClr val="77E0C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DM Sans"/>
                <a:ea typeface="DM Sans"/>
                <a:cs typeface="DM Sans"/>
                <a:sym typeface="DM Sans"/>
              </a:rPr>
              <a:t>02</a:t>
            </a:r>
            <a:endParaRPr b="1" sz="1600">
              <a:solidFill>
                <a:srgbClr val="FFFFFF"/>
              </a:solidFill>
              <a:latin typeface="DM Sans"/>
              <a:ea typeface="DM Sans"/>
              <a:cs typeface="DM Sans"/>
              <a:sym typeface="DM Sans"/>
            </a:endParaRPr>
          </a:p>
        </p:txBody>
      </p:sp>
      <p:sp>
        <p:nvSpPr>
          <p:cNvPr id="200" name="Google Shape;200;p34"/>
          <p:cNvSpPr/>
          <p:nvPr/>
        </p:nvSpPr>
        <p:spPr>
          <a:xfrm>
            <a:off x="649200" y="3025130"/>
            <a:ext cx="640800" cy="365700"/>
          </a:xfrm>
          <a:prstGeom prst="roundRect">
            <a:avLst>
              <a:gd fmla="val 50000" name="adj"/>
            </a:avLst>
          </a:prstGeom>
          <a:solidFill>
            <a:srgbClr val="1FAE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DM Sans"/>
                <a:ea typeface="DM Sans"/>
                <a:cs typeface="DM Sans"/>
                <a:sym typeface="DM Sans"/>
              </a:rPr>
              <a:t>03</a:t>
            </a:r>
            <a:endParaRPr b="1" sz="1600">
              <a:solidFill>
                <a:srgbClr val="FFFFFF"/>
              </a:solidFill>
              <a:latin typeface="DM Sans"/>
              <a:ea typeface="DM Sans"/>
              <a:cs typeface="DM Sans"/>
              <a:sym typeface="DM Sans"/>
            </a:endParaRPr>
          </a:p>
        </p:txBody>
      </p:sp>
      <p:sp>
        <p:nvSpPr>
          <p:cNvPr id="201" name="Google Shape;201;p34"/>
          <p:cNvSpPr/>
          <p:nvPr/>
        </p:nvSpPr>
        <p:spPr>
          <a:xfrm>
            <a:off x="649200" y="3881790"/>
            <a:ext cx="640800" cy="365700"/>
          </a:xfrm>
          <a:prstGeom prst="roundRect">
            <a:avLst>
              <a:gd fmla="val 50000" name="adj"/>
            </a:avLst>
          </a:prstGeom>
          <a:solidFill>
            <a:srgbClr val="167B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DM Sans"/>
                <a:ea typeface="DM Sans"/>
                <a:cs typeface="DM Sans"/>
                <a:sym typeface="DM Sans"/>
              </a:rPr>
              <a:t>04</a:t>
            </a:r>
            <a:endParaRPr b="1" sz="1600">
              <a:solidFill>
                <a:srgbClr val="FFFFFF"/>
              </a:solidFill>
              <a:latin typeface="DM Sans"/>
              <a:ea typeface="DM Sans"/>
              <a:cs typeface="DM Sans"/>
              <a:sym typeface="DM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0"/>
          <p:cNvSpPr txBox="1"/>
          <p:nvPr>
            <p:ph type="title"/>
          </p:nvPr>
        </p:nvSpPr>
        <p:spPr>
          <a:xfrm>
            <a:off x="208050" y="1727875"/>
            <a:ext cx="8199300" cy="267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Performance Summaries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1"/>
          <p:cNvSpPr txBox="1"/>
          <p:nvPr/>
        </p:nvSpPr>
        <p:spPr>
          <a:xfrm>
            <a:off x="261425" y="626400"/>
            <a:ext cx="8336100" cy="7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DM Sans Medium"/>
                <a:ea typeface="DM Sans Medium"/>
                <a:cs typeface="DM Sans Medium"/>
                <a:sym typeface="DM Sans Medium"/>
              </a:rPr>
              <a:t>Write better employee performance reviews in less time with personalized suggestions based on Feedback, Grow, and Goals. AI helps reduce recency bias and write more specific feedback. </a:t>
            </a:r>
            <a:endParaRPr sz="1600">
              <a:solidFill>
                <a:schemeClr val="dk1"/>
              </a:solidFill>
              <a:latin typeface="DM Sans Medium"/>
              <a:ea typeface="DM Sans Medium"/>
              <a:cs typeface="DM Sans Medium"/>
              <a:sym typeface="DM Sans Medium"/>
            </a:endParaRPr>
          </a:p>
        </p:txBody>
      </p:sp>
      <p:sp>
        <p:nvSpPr>
          <p:cNvPr id="507" name="Google Shape;507;p71"/>
          <p:cNvSpPr txBox="1"/>
          <p:nvPr/>
        </p:nvSpPr>
        <p:spPr>
          <a:xfrm>
            <a:off x="261425" y="246900"/>
            <a:ext cx="8621100" cy="6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E0E29"/>
                </a:solidFill>
                <a:latin typeface="DM Sans"/>
                <a:ea typeface="DM Sans"/>
                <a:cs typeface="DM Sans"/>
                <a:sym typeface="DM Sans"/>
              </a:rPr>
              <a:t>For Managers: </a:t>
            </a:r>
            <a:r>
              <a:rPr b="1" lang="en" sz="2000" u="sng">
                <a:solidFill>
                  <a:schemeClr val="hlink"/>
                </a:solidFill>
                <a:latin typeface="DM Sans"/>
                <a:ea typeface="DM Sans"/>
                <a:cs typeface="DM Sans"/>
                <a:sym typeface="DM Sans"/>
                <a:hlinkClick r:id="rId3"/>
              </a:rPr>
              <a:t>AI Performance Summarization</a:t>
            </a:r>
            <a:r>
              <a:rPr b="1" lang="en" sz="2000">
                <a:solidFill>
                  <a:srgbClr val="0E0E29"/>
                </a:solidFill>
                <a:latin typeface="DM Sans"/>
                <a:ea typeface="DM Sans"/>
                <a:cs typeface="DM Sans"/>
                <a:sym typeface="DM Sans"/>
              </a:rPr>
              <a:t> </a:t>
            </a:r>
            <a:endParaRPr b="1" sz="2000">
              <a:solidFill>
                <a:srgbClr val="0E0E29"/>
              </a:solidFill>
              <a:latin typeface="DM Sans"/>
              <a:ea typeface="DM Sans"/>
              <a:cs typeface="DM Sans"/>
              <a:sym typeface="DM Sans"/>
            </a:endParaRPr>
          </a:p>
          <a:p>
            <a:pPr indent="0" lvl="0" marL="0" rtl="0" algn="l">
              <a:spcBef>
                <a:spcPts val="0"/>
              </a:spcBef>
              <a:spcAft>
                <a:spcPts val="0"/>
              </a:spcAft>
              <a:buNone/>
            </a:pPr>
            <a:r>
              <a:t/>
            </a:r>
            <a:endParaRPr sz="1200">
              <a:solidFill>
                <a:srgbClr val="0E0E29"/>
              </a:solidFill>
              <a:latin typeface="DM Sans"/>
              <a:ea typeface="DM Sans"/>
              <a:cs typeface="DM Sans"/>
              <a:sym typeface="DM Sans"/>
            </a:endParaRPr>
          </a:p>
        </p:txBody>
      </p:sp>
      <p:pic>
        <p:nvPicPr>
          <p:cNvPr id="508" name="Google Shape;508;p71"/>
          <p:cNvPicPr preferRelativeResize="0"/>
          <p:nvPr/>
        </p:nvPicPr>
        <p:blipFill rotWithShape="1">
          <a:blip r:embed="rId4">
            <a:alphaModFix/>
          </a:blip>
          <a:srcRect b="2370" l="0" r="0" t="-2370"/>
          <a:stretch/>
        </p:blipFill>
        <p:spPr>
          <a:xfrm>
            <a:off x="753175" y="1588050"/>
            <a:ext cx="7844352" cy="321357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2"/>
          <p:cNvSpPr txBox="1"/>
          <p:nvPr/>
        </p:nvSpPr>
        <p:spPr>
          <a:xfrm>
            <a:off x="261425" y="551700"/>
            <a:ext cx="4180200" cy="6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3010">
                <a:solidFill>
                  <a:schemeClr val="dk1"/>
                </a:solidFill>
                <a:latin typeface="DM Sans"/>
                <a:ea typeface="DM Sans"/>
                <a:cs typeface="DM Sans"/>
                <a:sym typeface="DM Sans"/>
              </a:rPr>
              <a:t>Recommended Growth Areas</a:t>
            </a:r>
            <a:endParaRPr b="1" sz="3010">
              <a:solidFill>
                <a:schemeClr val="dk1"/>
              </a:solidFill>
              <a:latin typeface="DM Sans"/>
              <a:ea typeface="DM Sans"/>
              <a:cs typeface="DM Sans"/>
              <a:sym typeface="DM Sans"/>
            </a:endParaRPr>
          </a:p>
        </p:txBody>
      </p:sp>
      <p:sp>
        <p:nvSpPr>
          <p:cNvPr id="514" name="Google Shape;514;p72"/>
          <p:cNvSpPr/>
          <p:nvPr/>
        </p:nvSpPr>
        <p:spPr>
          <a:xfrm rot="10800000">
            <a:off x="4572000" y="0"/>
            <a:ext cx="4572000" cy="5143500"/>
          </a:xfrm>
          <a:prstGeom prst="roundRect">
            <a:avLst>
              <a:gd fmla="val 224" name="adj"/>
            </a:avLst>
          </a:prstGeom>
          <a:gradFill>
            <a:gsLst>
              <a:gs pos="0">
                <a:srgbClr val="A9EBA9"/>
              </a:gs>
              <a:gs pos="100000">
                <a:srgbClr val="CDFACE"/>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5" name="Google Shape;515;p72"/>
          <p:cNvSpPr txBox="1"/>
          <p:nvPr/>
        </p:nvSpPr>
        <p:spPr>
          <a:xfrm>
            <a:off x="278725" y="2031450"/>
            <a:ext cx="3859200" cy="163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DM Sans"/>
                <a:ea typeface="DM Sans"/>
                <a:cs typeface="DM Sans"/>
                <a:sym typeface="DM Sans"/>
              </a:rPr>
              <a:t>Make it easy for your team to get up </a:t>
            </a:r>
            <a:endParaRPr sz="1600">
              <a:solidFill>
                <a:schemeClr val="dk1"/>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DM Sans"/>
                <a:ea typeface="DM Sans"/>
                <a:cs typeface="DM Sans"/>
                <a:sym typeface="DM Sans"/>
              </a:rPr>
              <a:t>to speed on the performance of employees outside of their orbit with Review Packet Summaries to facilitate more productive, informed, and unbiased discussions during calibration sessions.</a:t>
            </a:r>
            <a:endParaRPr sz="1600">
              <a:solidFill>
                <a:srgbClr val="0E0E29"/>
              </a:solidFill>
              <a:latin typeface="DM Sans"/>
              <a:ea typeface="DM Sans"/>
              <a:cs typeface="DM Sans"/>
              <a:sym typeface="DM Sans"/>
            </a:endParaRPr>
          </a:p>
        </p:txBody>
      </p:sp>
      <p:sp>
        <p:nvSpPr>
          <p:cNvPr id="516" name="Google Shape;516;p72"/>
          <p:cNvSpPr/>
          <p:nvPr/>
        </p:nvSpPr>
        <p:spPr>
          <a:xfrm>
            <a:off x="329975" y="4583950"/>
            <a:ext cx="411300" cy="35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17" name="Google Shape;517;p72"/>
          <p:cNvPicPr preferRelativeResize="0"/>
          <p:nvPr/>
        </p:nvPicPr>
        <p:blipFill rotWithShape="1">
          <a:blip r:embed="rId3">
            <a:alphaModFix/>
          </a:blip>
          <a:srcRect b="0" l="9" r="0" t="0"/>
          <a:stretch/>
        </p:blipFill>
        <p:spPr>
          <a:xfrm>
            <a:off x="8604234" y="4676893"/>
            <a:ext cx="312250" cy="178100"/>
          </a:xfrm>
          <a:prstGeom prst="rect">
            <a:avLst/>
          </a:prstGeom>
          <a:noFill/>
          <a:ln>
            <a:noFill/>
          </a:ln>
        </p:spPr>
      </p:pic>
      <p:pic>
        <p:nvPicPr>
          <p:cNvPr id="518" name="Google Shape;518;p72"/>
          <p:cNvPicPr preferRelativeResize="0"/>
          <p:nvPr/>
        </p:nvPicPr>
        <p:blipFill>
          <a:blip r:embed="rId4">
            <a:alphaModFix/>
          </a:blip>
          <a:stretch>
            <a:fillRect/>
          </a:stretch>
        </p:blipFill>
        <p:spPr>
          <a:xfrm>
            <a:off x="5268275" y="749050"/>
            <a:ext cx="3179450" cy="3645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3"/>
          <p:cNvSpPr txBox="1"/>
          <p:nvPr>
            <p:ph type="title"/>
          </p:nvPr>
        </p:nvSpPr>
        <p:spPr>
          <a:xfrm>
            <a:off x="208050" y="1727875"/>
            <a:ext cx="8199300" cy="267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Recommended Growth Areas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4"/>
          <p:cNvSpPr/>
          <p:nvPr/>
        </p:nvSpPr>
        <p:spPr>
          <a:xfrm rot="10800000">
            <a:off x="4572000" y="0"/>
            <a:ext cx="4572000" cy="5143500"/>
          </a:xfrm>
          <a:prstGeom prst="roundRect">
            <a:avLst>
              <a:gd fmla="val 224" name="adj"/>
            </a:avLst>
          </a:prstGeom>
          <a:gradFill>
            <a:gsLst>
              <a:gs pos="0">
                <a:srgbClr val="67E2EB"/>
              </a:gs>
              <a:gs pos="100000">
                <a:srgbClr val="BFF1F5"/>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29" name="Google Shape;529;p74"/>
          <p:cNvPicPr preferRelativeResize="0"/>
          <p:nvPr/>
        </p:nvPicPr>
        <p:blipFill rotWithShape="1">
          <a:blip r:embed="rId3">
            <a:alphaModFix/>
          </a:blip>
          <a:srcRect b="1874" l="0" r="0" t="0"/>
          <a:stretch/>
        </p:blipFill>
        <p:spPr>
          <a:xfrm>
            <a:off x="4920275" y="1302050"/>
            <a:ext cx="4031700" cy="2495700"/>
          </a:xfrm>
          <a:prstGeom prst="roundRect">
            <a:avLst>
              <a:gd fmla="val 0" name="adj"/>
            </a:avLst>
          </a:prstGeom>
          <a:noFill/>
          <a:ln>
            <a:noFill/>
          </a:ln>
        </p:spPr>
      </p:pic>
      <p:sp>
        <p:nvSpPr>
          <p:cNvPr id="530" name="Google Shape;530;p74"/>
          <p:cNvSpPr txBox="1"/>
          <p:nvPr/>
        </p:nvSpPr>
        <p:spPr>
          <a:xfrm>
            <a:off x="261425" y="551700"/>
            <a:ext cx="4180200" cy="6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0000"/>
              </a:buClr>
              <a:buSzPts val="1100"/>
              <a:buFont typeface="Arial"/>
              <a:buNone/>
            </a:pPr>
            <a:r>
              <a:rPr b="1" lang="en" sz="3010">
                <a:solidFill>
                  <a:srgbClr val="000000"/>
                </a:solidFill>
                <a:latin typeface="DM Sans"/>
                <a:ea typeface="DM Sans"/>
                <a:cs typeface="DM Sans"/>
                <a:sym typeface="DM Sans"/>
              </a:rPr>
              <a:t>Recommended Growth Areas</a:t>
            </a:r>
            <a:endParaRPr b="1" sz="3000">
              <a:solidFill>
                <a:srgbClr val="0E0E29"/>
              </a:solidFill>
              <a:latin typeface="DM Sans"/>
              <a:ea typeface="DM Sans"/>
              <a:cs typeface="DM Sans"/>
              <a:sym typeface="DM Sans"/>
            </a:endParaRPr>
          </a:p>
          <a:p>
            <a:pPr indent="0" lvl="0" marL="0" rtl="0" algn="l">
              <a:spcBef>
                <a:spcPts val="0"/>
              </a:spcBef>
              <a:spcAft>
                <a:spcPts val="0"/>
              </a:spcAft>
              <a:buNone/>
            </a:pPr>
            <a:r>
              <a:t/>
            </a:r>
            <a:endParaRPr b="1" sz="3000">
              <a:solidFill>
                <a:srgbClr val="0E0E29"/>
              </a:solidFill>
              <a:latin typeface="DM Sans"/>
              <a:ea typeface="DM Sans"/>
              <a:cs typeface="DM Sans"/>
              <a:sym typeface="DM Sans"/>
            </a:endParaRPr>
          </a:p>
        </p:txBody>
      </p:sp>
      <p:sp>
        <p:nvSpPr>
          <p:cNvPr id="531" name="Google Shape;531;p74"/>
          <p:cNvSpPr txBox="1"/>
          <p:nvPr/>
        </p:nvSpPr>
        <p:spPr>
          <a:xfrm>
            <a:off x="278725" y="1650450"/>
            <a:ext cx="3912300" cy="163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600">
                <a:solidFill>
                  <a:srgbClr val="0E0E29"/>
                </a:solidFill>
                <a:latin typeface="DM Sans"/>
                <a:ea typeface="DM Sans"/>
                <a:cs typeface="DM Sans"/>
                <a:sym typeface="DM Sans"/>
              </a:rPr>
              <a:t>Supercharge employee development with personalized, recommended growth areas based on feedback, reviews, and goals. </a:t>
            </a:r>
            <a:endParaRPr sz="1600">
              <a:solidFill>
                <a:srgbClr val="0E0E29"/>
              </a:solidFill>
              <a:latin typeface="DM Sans"/>
              <a:ea typeface="DM Sans"/>
              <a:cs typeface="DM Sans"/>
              <a:sym typeface="DM Sans"/>
            </a:endParaRPr>
          </a:p>
          <a:p>
            <a:pPr indent="0" lvl="0" marL="0" rtl="0" algn="l">
              <a:lnSpc>
                <a:spcPct val="115000"/>
              </a:lnSpc>
              <a:spcBef>
                <a:spcPts val="0"/>
              </a:spcBef>
              <a:spcAft>
                <a:spcPts val="0"/>
              </a:spcAft>
              <a:buClr>
                <a:srgbClr val="000000"/>
              </a:buClr>
              <a:buSzPts val="1100"/>
              <a:buFont typeface="Arial"/>
              <a:buNone/>
            </a:pPr>
            <a:r>
              <a:t/>
            </a:r>
            <a:endParaRPr sz="1600">
              <a:solidFill>
                <a:srgbClr val="0E0E29"/>
              </a:solidFill>
              <a:latin typeface="DM Sans"/>
              <a:ea typeface="DM Sans"/>
              <a:cs typeface="DM Sans"/>
              <a:sym typeface="DM Sans"/>
            </a:endParaRPr>
          </a:p>
          <a:p>
            <a:pPr indent="0" lvl="0" marL="0" rtl="0" algn="l">
              <a:lnSpc>
                <a:spcPct val="115000"/>
              </a:lnSpc>
              <a:spcBef>
                <a:spcPts val="0"/>
              </a:spcBef>
              <a:spcAft>
                <a:spcPts val="0"/>
              </a:spcAft>
              <a:buClr>
                <a:srgbClr val="000000"/>
              </a:buClr>
              <a:buSzPts val="1100"/>
              <a:buFont typeface="Arial"/>
              <a:buNone/>
            </a:pPr>
            <a:r>
              <a:rPr lang="en" sz="1600">
                <a:solidFill>
                  <a:srgbClr val="0E0E29"/>
                </a:solidFill>
                <a:latin typeface="DM Sans"/>
                <a:ea typeface="DM Sans"/>
                <a:cs typeface="DM Sans"/>
                <a:sym typeface="DM Sans"/>
              </a:rPr>
              <a:t>Employees can refine these recommendations, driving employee engagement and developing their talent faster.</a:t>
            </a:r>
            <a:endParaRPr sz="1800">
              <a:solidFill>
                <a:srgbClr val="0E0E29"/>
              </a:solidFill>
              <a:latin typeface="DM Sans"/>
              <a:ea typeface="DM Sans"/>
              <a:cs typeface="DM Sans"/>
              <a:sym typeface="DM Sans"/>
            </a:endParaRPr>
          </a:p>
          <a:p>
            <a:pPr indent="0" lvl="0" marL="0" rtl="0" algn="l">
              <a:lnSpc>
                <a:spcPct val="115000"/>
              </a:lnSpc>
              <a:spcBef>
                <a:spcPts val="0"/>
              </a:spcBef>
              <a:spcAft>
                <a:spcPts val="0"/>
              </a:spcAft>
              <a:buClr>
                <a:srgbClr val="000000"/>
              </a:buClr>
              <a:buSzPts val="1100"/>
              <a:buFont typeface="Arial"/>
              <a:buNone/>
            </a:pPr>
            <a:r>
              <a:t/>
            </a:r>
            <a:endParaRPr sz="1600">
              <a:solidFill>
                <a:srgbClr val="000000"/>
              </a:solidFill>
              <a:latin typeface="DM Sans"/>
              <a:ea typeface="DM Sans"/>
              <a:cs typeface="DM Sans"/>
              <a:sym typeface="DM Sans"/>
            </a:endParaRPr>
          </a:p>
          <a:p>
            <a:pPr indent="0" lvl="0" marL="0" rtl="0" algn="l">
              <a:spcBef>
                <a:spcPts val="0"/>
              </a:spcBef>
              <a:spcAft>
                <a:spcPts val="0"/>
              </a:spcAft>
              <a:buClr>
                <a:srgbClr val="000000"/>
              </a:buClr>
              <a:buSzPts val="1100"/>
              <a:buFont typeface="Arial"/>
              <a:buNone/>
            </a:pPr>
            <a:r>
              <a:t/>
            </a:r>
            <a:endParaRPr sz="1600">
              <a:solidFill>
                <a:srgbClr val="000000"/>
              </a:solidFill>
              <a:latin typeface="DM Sans"/>
              <a:ea typeface="DM Sans"/>
              <a:cs typeface="DM Sans"/>
              <a:sym typeface="DM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5"/>
          <p:cNvSpPr txBox="1"/>
          <p:nvPr>
            <p:ph type="title"/>
          </p:nvPr>
        </p:nvSpPr>
        <p:spPr>
          <a:xfrm>
            <a:off x="208050" y="1727875"/>
            <a:ext cx="8199300" cy="267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Engagement Insights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6"/>
          <p:cNvSpPr/>
          <p:nvPr/>
        </p:nvSpPr>
        <p:spPr>
          <a:xfrm rot="10800000">
            <a:off x="4572000" y="0"/>
            <a:ext cx="4572000" cy="5143500"/>
          </a:xfrm>
          <a:prstGeom prst="roundRect">
            <a:avLst>
              <a:gd fmla="val 224" name="adj"/>
            </a:avLst>
          </a:prstGeom>
          <a:gradFill>
            <a:gsLst>
              <a:gs pos="0">
                <a:srgbClr val="F5AFFA"/>
              </a:gs>
              <a:gs pos="100000">
                <a:srgbClr val="FADCFC"/>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42" name="Google Shape;542;p76"/>
          <p:cNvGrpSpPr/>
          <p:nvPr/>
        </p:nvGrpSpPr>
        <p:grpSpPr>
          <a:xfrm>
            <a:off x="5593641" y="895884"/>
            <a:ext cx="2685737" cy="648879"/>
            <a:chOff x="5586700" y="1514080"/>
            <a:chExt cx="2000400" cy="483300"/>
          </a:xfrm>
        </p:grpSpPr>
        <p:sp>
          <p:nvSpPr>
            <p:cNvPr id="543" name="Google Shape;543;p76"/>
            <p:cNvSpPr/>
            <p:nvPr/>
          </p:nvSpPr>
          <p:spPr>
            <a:xfrm>
              <a:off x="5586700" y="1514080"/>
              <a:ext cx="2000400" cy="483300"/>
            </a:xfrm>
            <a:prstGeom prst="roundRect">
              <a:avLst>
                <a:gd fmla="val 15182" name="adj"/>
              </a:avLst>
            </a:prstGeom>
            <a:solidFill>
              <a:schemeClr val="lt1"/>
            </a:solidFill>
            <a:ln cap="flat" cmpd="sng" w="9525">
              <a:solidFill>
                <a:schemeClr val="lt1"/>
              </a:solidFill>
              <a:prstDash val="solid"/>
              <a:round/>
              <a:headEnd len="sm" w="sm" type="none"/>
              <a:tailEnd len="sm" w="sm" type="none"/>
            </a:ln>
            <a:effectLst>
              <a:outerShdw blurRad="328613" rotWithShape="0" algn="bl" dir="5400000" dist="19050">
                <a:srgbClr val="BAA6F5"/>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4" name="Google Shape;544;p76"/>
            <p:cNvPicPr preferRelativeResize="0"/>
            <p:nvPr/>
          </p:nvPicPr>
          <p:blipFill rotWithShape="1">
            <a:blip r:embed="rId3">
              <a:alphaModFix/>
            </a:blip>
            <a:srcRect b="79392" l="3174" r="2637" t="1755"/>
            <a:stretch/>
          </p:blipFill>
          <p:spPr>
            <a:xfrm>
              <a:off x="5627450" y="1541500"/>
              <a:ext cx="1935101" cy="400200"/>
            </a:xfrm>
            <a:prstGeom prst="rect">
              <a:avLst/>
            </a:prstGeom>
            <a:noFill/>
            <a:ln>
              <a:noFill/>
            </a:ln>
          </p:spPr>
        </p:pic>
      </p:grpSp>
      <p:pic>
        <p:nvPicPr>
          <p:cNvPr id="545" name="Google Shape;545;p76"/>
          <p:cNvPicPr preferRelativeResize="0"/>
          <p:nvPr/>
        </p:nvPicPr>
        <p:blipFill>
          <a:blip r:embed="rId4">
            <a:alphaModFix/>
          </a:blip>
          <a:stretch>
            <a:fillRect/>
          </a:stretch>
        </p:blipFill>
        <p:spPr>
          <a:xfrm>
            <a:off x="5560754" y="2860519"/>
            <a:ext cx="2758318" cy="1485529"/>
          </a:xfrm>
          <a:prstGeom prst="rect">
            <a:avLst/>
          </a:prstGeom>
          <a:noFill/>
          <a:ln>
            <a:noFill/>
          </a:ln>
        </p:spPr>
      </p:pic>
      <p:pic>
        <p:nvPicPr>
          <p:cNvPr id="546" name="Google Shape;546;p76"/>
          <p:cNvPicPr preferRelativeResize="0"/>
          <p:nvPr/>
        </p:nvPicPr>
        <p:blipFill>
          <a:blip r:embed="rId5">
            <a:alphaModFix/>
          </a:blip>
          <a:stretch>
            <a:fillRect/>
          </a:stretch>
        </p:blipFill>
        <p:spPr>
          <a:xfrm>
            <a:off x="5560751" y="1819008"/>
            <a:ext cx="2758323" cy="818865"/>
          </a:xfrm>
          <a:prstGeom prst="rect">
            <a:avLst/>
          </a:prstGeom>
          <a:noFill/>
          <a:ln>
            <a:noFill/>
          </a:ln>
        </p:spPr>
      </p:pic>
      <p:cxnSp>
        <p:nvCxnSpPr>
          <p:cNvPr id="547" name="Google Shape;547;p76"/>
          <p:cNvCxnSpPr/>
          <p:nvPr/>
        </p:nvCxnSpPr>
        <p:spPr>
          <a:xfrm>
            <a:off x="6939914" y="1509119"/>
            <a:ext cx="0" cy="360600"/>
          </a:xfrm>
          <a:prstGeom prst="straightConnector1">
            <a:avLst/>
          </a:prstGeom>
          <a:noFill/>
          <a:ln cap="flat" cmpd="sng" w="9525">
            <a:solidFill>
              <a:srgbClr val="7A7AFF"/>
            </a:solidFill>
            <a:prstDash val="solid"/>
            <a:round/>
            <a:headEnd len="med" w="med" type="oval"/>
            <a:tailEnd len="med" w="med" type="oval"/>
          </a:ln>
        </p:spPr>
      </p:cxnSp>
      <p:cxnSp>
        <p:nvCxnSpPr>
          <p:cNvPr id="548" name="Google Shape;548;p76"/>
          <p:cNvCxnSpPr/>
          <p:nvPr/>
        </p:nvCxnSpPr>
        <p:spPr>
          <a:xfrm>
            <a:off x="6939914" y="2540709"/>
            <a:ext cx="0" cy="360600"/>
          </a:xfrm>
          <a:prstGeom prst="straightConnector1">
            <a:avLst/>
          </a:prstGeom>
          <a:noFill/>
          <a:ln cap="flat" cmpd="sng" w="9525">
            <a:solidFill>
              <a:srgbClr val="7A7AFF"/>
            </a:solidFill>
            <a:prstDash val="solid"/>
            <a:round/>
            <a:headEnd len="med" w="med" type="oval"/>
            <a:tailEnd len="med" w="med" type="oval"/>
          </a:ln>
        </p:spPr>
      </p:cxnSp>
      <p:sp>
        <p:nvSpPr>
          <p:cNvPr id="549" name="Google Shape;549;p76"/>
          <p:cNvSpPr txBox="1"/>
          <p:nvPr/>
        </p:nvSpPr>
        <p:spPr>
          <a:xfrm>
            <a:off x="261425" y="551700"/>
            <a:ext cx="4180200" cy="6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solidFill>
                  <a:srgbClr val="0E0E29"/>
                </a:solidFill>
                <a:latin typeface="DM Sans"/>
                <a:ea typeface="DM Sans"/>
                <a:cs typeface="DM Sans"/>
                <a:sym typeface="DM Sans"/>
              </a:rPr>
              <a:t>Engagement Survey Insights</a:t>
            </a:r>
            <a:endParaRPr b="1" sz="3000">
              <a:solidFill>
                <a:srgbClr val="0E0E29"/>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b="1" sz="3000">
              <a:solidFill>
                <a:srgbClr val="0E0E29"/>
              </a:solidFill>
              <a:latin typeface="DM Sans"/>
              <a:ea typeface="DM Sans"/>
              <a:cs typeface="DM Sans"/>
              <a:sym typeface="DM Sans"/>
            </a:endParaRPr>
          </a:p>
          <a:p>
            <a:pPr indent="0" lvl="0" marL="0" rtl="0" algn="l">
              <a:spcBef>
                <a:spcPts val="0"/>
              </a:spcBef>
              <a:spcAft>
                <a:spcPts val="0"/>
              </a:spcAft>
              <a:buNone/>
            </a:pPr>
            <a:r>
              <a:t/>
            </a:r>
            <a:endParaRPr b="1" sz="3000">
              <a:solidFill>
                <a:srgbClr val="0E0E29"/>
              </a:solidFill>
              <a:latin typeface="DM Sans"/>
              <a:ea typeface="DM Sans"/>
              <a:cs typeface="DM Sans"/>
              <a:sym typeface="DM Sans"/>
            </a:endParaRPr>
          </a:p>
        </p:txBody>
      </p:sp>
      <p:grpSp>
        <p:nvGrpSpPr>
          <p:cNvPr id="550" name="Google Shape;550;p76"/>
          <p:cNvGrpSpPr/>
          <p:nvPr/>
        </p:nvGrpSpPr>
        <p:grpSpPr>
          <a:xfrm>
            <a:off x="324871" y="246900"/>
            <a:ext cx="1139100" cy="352800"/>
            <a:chOff x="3302675" y="4257775"/>
            <a:chExt cx="1139100" cy="352800"/>
          </a:xfrm>
        </p:grpSpPr>
        <p:sp>
          <p:nvSpPr>
            <p:cNvPr id="551" name="Google Shape;551;p76"/>
            <p:cNvSpPr/>
            <p:nvPr/>
          </p:nvSpPr>
          <p:spPr>
            <a:xfrm>
              <a:off x="3302675" y="4257775"/>
              <a:ext cx="1139100" cy="352800"/>
            </a:xfrm>
            <a:prstGeom prst="roundRect">
              <a:avLst>
                <a:gd fmla="val 18801" name="adj"/>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sz="1100">
                  <a:latin typeface="DM Sans Medium"/>
                  <a:ea typeface="DM Sans Medium"/>
                  <a:cs typeface="DM Sans Medium"/>
                  <a:sym typeface="DM Sans Medium"/>
                </a:rPr>
                <a:t>Lattice AI </a:t>
              </a:r>
              <a:endParaRPr sz="1100">
                <a:solidFill>
                  <a:srgbClr val="000000"/>
                </a:solidFill>
                <a:latin typeface="DM Sans Medium"/>
                <a:ea typeface="DM Sans Medium"/>
                <a:cs typeface="DM Sans Medium"/>
                <a:sym typeface="DM Sans Medium"/>
              </a:endParaRPr>
            </a:p>
          </p:txBody>
        </p:sp>
        <p:pic>
          <p:nvPicPr>
            <p:cNvPr id="552" name="Google Shape;552;p76"/>
            <p:cNvPicPr preferRelativeResize="0"/>
            <p:nvPr/>
          </p:nvPicPr>
          <p:blipFill rotWithShape="1">
            <a:blip r:embed="rId6">
              <a:alphaModFix/>
            </a:blip>
            <a:srcRect b="0" l="0" r="10" t="0"/>
            <a:stretch/>
          </p:blipFill>
          <p:spPr>
            <a:xfrm>
              <a:off x="3351572" y="4309891"/>
              <a:ext cx="247494" cy="247513"/>
            </a:xfrm>
            <a:prstGeom prst="rect">
              <a:avLst/>
            </a:prstGeom>
            <a:noFill/>
            <a:ln>
              <a:noFill/>
            </a:ln>
          </p:spPr>
        </p:pic>
      </p:grpSp>
      <p:sp>
        <p:nvSpPr>
          <p:cNvPr id="553" name="Google Shape;553;p76"/>
          <p:cNvSpPr txBox="1"/>
          <p:nvPr/>
        </p:nvSpPr>
        <p:spPr>
          <a:xfrm>
            <a:off x="278725" y="1716624"/>
            <a:ext cx="3611400" cy="16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0E0E29"/>
                </a:solidFill>
                <a:latin typeface="DM Sans"/>
                <a:ea typeface="DM Sans"/>
                <a:cs typeface="DM Sans"/>
                <a:sym typeface="DM Sans"/>
              </a:rPr>
              <a:t>Identify key drivers and summarize comments without manually pouring over extensive data to get to action planning faster</a:t>
            </a:r>
            <a:r>
              <a:rPr lang="en" sz="1600">
                <a:solidFill>
                  <a:schemeClr val="dk1"/>
                </a:solidFill>
                <a:latin typeface="DM Sans Medium"/>
                <a:ea typeface="DM Sans Medium"/>
                <a:cs typeface="DM Sans Medium"/>
                <a:sym typeface="DM Sans Medium"/>
              </a:rPr>
              <a:t>.</a:t>
            </a:r>
            <a:endParaRPr sz="1600">
              <a:solidFill>
                <a:schemeClr val="dk1"/>
              </a:solidFill>
              <a:latin typeface="DM Sans Medium"/>
              <a:ea typeface="DM Sans Medium"/>
              <a:cs typeface="DM Sans Medium"/>
              <a:sym typeface="DM Sans Medium"/>
            </a:endParaRPr>
          </a:p>
        </p:txBody>
      </p:sp>
      <p:sp>
        <p:nvSpPr>
          <p:cNvPr id="554" name="Google Shape;554;p76"/>
          <p:cNvSpPr txBox="1"/>
          <p:nvPr/>
        </p:nvSpPr>
        <p:spPr>
          <a:xfrm>
            <a:off x="242900" y="3916225"/>
            <a:ext cx="38295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DM Sans Medium"/>
                <a:ea typeface="DM Sans Medium"/>
                <a:cs typeface="DM Sans Medium"/>
                <a:sym typeface="DM Sans Medium"/>
              </a:rPr>
              <a:t>“Not only is there time saved but there's also consistency from the analysis ensuring we all see the results the same way.”</a:t>
            </a:r>
            <a:endParaRPr sz="900">
              <a:solidFill>
                <a:schemeClr val="dk2"/>
              </a:solidFill>
              <a:latin typeface="DM Sans Medium"/>
              <a:ea typeface="DM Sans Medium"/>
              <a:cs typeface="DM Sans Medium"/>
              <a:sym typeface="DM Sans Medium"/>
            </a:endParaRPr>
          </a:p>
        </p:txBody>
      </p:sp>
      <p:sp>
        <p:nvSpPr>
          <p:cNvPr id="555" name="Google Shape;555;p76"/>
          <p:cNvSpPr/>
          <p:nvPr/>
        </p:nvSpPr>
        <p:spPr>
          <a:xfrm>
            <a:off x="269850" y="4562925"/>
            <a:ext cx="417300" cy="40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6" name="Google Shape;556;p76"/>
          <p:cNvSpPr txBox="1"/>
          <p:nvPr/>
        </p:nvSpPr>
        <p:spPr>
          <a:xfrm>
            <a:off x="729248" y="4443293"/>
            <a:ext cx="2178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800">
                <a:solidFill>
                  <a:schemeClr val="dk2"/>
                </a:solidFill>
                <a:latin typeface="DM Sans SemiBold"/>
                <a:ea typeface="DM Sans SemiBold"/>
                <a:cs typeface="DM Sans SemiBold"/>
                <a:sym typeface="DM Sans SemiBold"/>
              </a:rPr>
              <a:t>Mike Brutinel, </a:t>
            </a:r>
            <a:endParaRPr sz="800">
              <a:solidFill>
                <a:schemeClr val="dk2"/>
              </a:solidFill>
              <a:latin typeface="DM Sans SemiBold"/>
              <a:ea typeface="DM Sans SemiBold"/>
              <a:cs typeface="DM Sans SemiBold"/>
              <a:sym typeface="DM Sans SemiBold"/>
            </a:endParaRPr>
          </a:p>
          <a:p>
            <a:pPr indent="0" lvl="0" marL="0" rtl="0" algn="l">
              <a:spcBef>
                <a:spcPts val="0"/>
              </a:spcBef>
              <a:spcAft>
                <a:spcPts val="0"/>
              </a:spcAft>
              <a:buNone/>
            </a:pPr>
            <a:r>
              <a:rPr lang="en" sz="800">
                <a:solidFill>
                  <a:schemeClr val="dk2"/>
                </a:solidFill>
                <a:latin typeface="DM Sans Medium"/>
                <a:ea typeface="DM Sans Medium"/>
                <a:cs typeface="DM Sans Medium"/>
                <a:sym typeface="DM Sans Medium"/>
              </a:rPr>
              <a:t>Head of People Operations, Weave</a:t>
            </a:r>
            <a:endParaRPr b="1" sz="800">
              <a:solidFill>
                <a:schemeClr val="dk2"/>
              </a:solidFill>
              <a:latin typeface="DM Sans"/>
              <a:ea typeface="DM Sans"/>
              <a:cs typeface="DM Sans"/>
              <a:sym typeface="DM Sans"/>
            </a:endParaRPr>
          </a:p>
        </p:txBody>
      </p:sp>
      <p:sp>
        <p:nvSpPr>
          <p:cNvPr id="557" name="Google Shape;557;p76"/>
          <p:cNvSpPr/>
          <p:nvPr/>
        </p:nvSpPr>
        <p:spPr>
          <a:xfrm>
            <a:off x="293366" y="4436300"/>
            <a:ext cx="393900" cy="393900"/>
          </a:xfrm>
          <a:prstGeom prst="ellipse">
            <a:avLst/>
          </a:prstGeom>
          <a:solidFill>
            <a:schemeClr val="lt1"/>
          </a:solidFill>
          <a:ln>
            <a:noFill/>
          </a:ln>
          <a:effectLst>
            <a:outerShdw blurRad="57150" rotWithShape="0" algn="bl" dir="5400000" dist="1905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58" name="Google Shape;558;p76"/>
          <p:cNvPicPr preferRelativeResize="0"/>
          <p:nvPr/>
        </p:nvPicPr>
        <p:blipFill rotWithShape="1">
          <a:blip r:embed="rId7">
            <a:alphaModFix/>
          </a:blip>
          <a:srcRect b="32271" l="0" r="72917" t="32784"/>
          <a:stretch/>
        </p:blipFill>
        <p:spPr>
          <a:xfrm>
            <a:off x="347475" y="4531226"/>
            <a:ext cx="293125" cy="210100"/>
          </a:xfrm>
          <a:prstGeom prst="rect">
            <a:avLst/>
          </a:prstGeom>
          <a:noFill/>
          <a:ln>
            <a:noFill/>
          </a:ln>
        </p:spPr>
      </p:pic>
      <p:pic>
        <p:nvPicPr>
          <p:cNvPr id="559" name="Google Shape;559;p76"/>
          <p:cNvPicPr preferRelativeResize="0"/>
          <p:nvPr/>
        </p:nvPicPr>
        <p:blipFill rotWithShape="1">
          <a:blip r:embed="rId8">
            <a:alphaModFix/>
          </a:blip>
          <a:srcRect b="0" l="9" r="0" t="0"/>
          <a:stretch/>
        </p:blipFill>
        <p:spPr>
          <a:xfrm>
            <a:off x="8604234" y="4676893"/>
            <a:ext cx="312250" cy="17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255581" y="306517"/>
            <a:ext cx="7054500" cy="105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Lattice’s AI Product Principles</a:t>
            </a:r>
            <a:endParaRPr/>
          </a:p>
        </p:txBody>
      </p:sp>
      <p:sp>
        <p:nvSpPr>
          <p:cNvPr id="207" name="Google Shape;207;p35"/>
          <p:cNvSpPr txBox="1"/>
          <p:nvPr>
            <p:ph idx="2" type="body"/>
          </p:nvPr>
        </p:nvSpPr>
        <p:spPr>
          <a:xfrm>
            <a:off x="328900" y="1171750"/>
            <a:ext cx="2674800" cy="33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DM Sans"/>
                <a:ea typeface="DM Sans"/>
                <a:cs typeface="DM Sans"/>
                <a:sym typeface="DM Sans"/>
              </a:rPr>
              <a:t>Elevate human decision making. </a:t>
            </a:r>
            <a:endParaRPr b="1">
              <a:latin typeface="DM Sans"/>
              <a:ea typeface="DM Sans"/>
              <a:cs typeface="DM Sans"/>
              <a:sym typeface="DM Sans"/>
            </a:endParaRPr>
          </a:p>
          <a:p>
            <a:pPr indent="0" lvl="0" marL="0" rtl="0" algn="l">
              <a:spcBef>
                <a:spcPts val="1200"/>
              </a:spcBef>
              <a:spcAft>
                <a:spcPts val="1200"/>
              </a:spcAft>
              <a:buNone/>
            </a:pPr>
            <a:r>
              <a:rPr lang="en" sz="1500"/>
              <a:t>They</a:t>
            </a:r>
            <a:r>
              <a:rPr lang="en" sz="1500"/>
              <a:t> are not just repackaging data! Their AI tools are designed to empower leaders to get time back and make more informed decisions with access to next-level insights and content summaries.  </a:t>
            </a:r>
            <a:endParaRPr sz="1500"/>
          </a:p>
        </p:txBody>
      </p:sp>
      <p:sp>
        <p:nvSpPr>
          <p:cNvPr id="208" name="Google Shape;208;p35"/>
          <p:cNvSpPr txBox="1"/>
          <p:nvPr>
            <p:ph idx="3" type="body"/>
          </p:nvPr>
        </p:nvSpPr>
        <p:spPr>
          <a:xfrm>
            <a:off x="3172837" y="1171750"/>
            <a:ext cx="2674800" cy="33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DM Sans"/>
                <a:ea typeface="DM Sans"/>
                <a:cs typeface="DM Sans"/>
                <a:sym typeface="DM Sans"/>
              </a:rPr>
              <a:t>Protect customer data.</a:t>
            </a:r>
            <a:endParaRPr b="1">
              <a:latin typeface="DM Sans"/>
              <a:ea typeface="DM Sans"/>
              <a:cs typeface="DM Sans"/>
              <a:sym typeface="DM Sans"/>
            </a:endParaRPr>
          </a:p>
          <a:p>
            <a:pPr indent="0" lvl="0" marL="0" rtl="0" algn="l">
              <a:spcBef>
                <a:spcPts val="1200"/>
              </a:spcBef>
              <a:spcAft>
                <a:spcPts val="0"/>
              </a:spcAft>
              <a:buClr>
                <a:schemeClr val="dk1"/>
              </a:buClr>
              <a:buSzPts val="1100"/>
              <a:buFont typeface="Arial"/>
              <a:buNone/>
            </a:pPr>
            <a:r>
              <a:rPr lang="en" sz="1500"/>
              <a:t>They</a:t>
            </a:r>
            <a:r>
              <a:rPr lang="en" sz="1500"/>
              <a:t> are GDPR and SOC Type II compliant and will continue to responsibly collect, use, and protect customer data. </a:t>
            </a:r>
            <a:r>
              <a:rPr lang="en" sz="1500" u="sng">
                <a:solidFill>
                  <a:schemeClr val="hlink"/>
                </a:solidFill>
                <a:hlinkClick r:id="rId3"/>
              </a:rPr>
              <a:t>Learn more</a:t>
            </a:r>
            <a:r>
              <a:rPr lang="en" sz="1500"/>
              <a:t> about </a:t>
            </a:r>
            <a:r>
              <a:rPr lang="en" sz="1500">
                <a:uFill>
                  <a:noFill/>
                </a:uFill>
                <a:hlinkClick r:id="rId4"/>
              </a:rPr>
              <a:t>how they keep your data secure</a:t>
            </a:r>
            <a:r>
              <a:rPr lang="en" sz="1500"/>
              <a:t>.</a:t>
            </a:r>
            <a:endParaRPr sz="1500">
              <a:solidFill>
                <a:schemeClr val="dk1"/>
              </a:solidFill>
              <a:latin typeface="DM Sans"/>
              <a:ea typeface="DM Sans"/>
              <a:cs typeface="DM Sans"/>
              <a:sym typeface="DM Sans"/>
            </a:endParaRPr>
          </a:p>
          <a:p>
            <a:pPr indent="0" lvl="0" marL="457200" rtl="0" algn="l">
              <a:spcBef>
                <a:spcPts val="0"/>
              </a:spcBef>
              <a:spcAft>
                <a:spcPts val="0"/>
              </a:spcAft>
              <a:buClr>
                <a:schemeClr val="dk1"/>
              </a:buClr>
              <a:buSzPts val="1100"/>
              <a:buFont typeface="Arial"/>
              <a:buNone/>
            </a:pPr>
            <a:r>
              <a:t/>
            </a:r>
            <a:endParaRPr sz="1100">
              <a:solidFill>
                <a:schemeClr val="dk1"/>
              </a:solidFill>
              <a:latin typeface="DM Sans"/>
              <a:ea typeface="DM Sans"/>
              <a:cs typeface="DM Sans"/>
              <a:sym typeface="DM Sans"/>
            </a:endParaRPr>
          </a:p>
          <a:p>
            <a:pPr indent="0" lvl="0" marL="0" rtl="0" algn="l">
              <a:spcBef>
                <a:spcPts val="0"/>
              </a:spcBef>
              <a:spcAft>
                <a:spcPts val="1200"/>
              </a:spcAft>
              <a:buNone/>
            </a:pPr>
            <a:r>
              <a:t/>
            </a:r>
            <a:endParaRPr/>
          </a:p>
        </p:txBody>
      </p:sp>
      <p:sp>
        <p:nvSpPr>
          <p:cNvPr id="209" name="Google Shape;209;p35"/>
          <p:cNvSpPr txBox="1"/>
          <p:nvPr>
            <p:ph idx="4" type="body"/>
          </p:nvPr>
        </p:nvSpPr>
        <p:spPr>
          <a:xfrm>
            <a:off x="6016774" y="1171750"/>
            <a:ext cx="2674800" cy="33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DM Sans"/>
                <a:ea typeface="DM Sans"/>
                <a:cs typeface="DM Sans"/>
                <a:sym typeface="DM Sans"/>
              </a:rPr>
              <a:t>Use best-in-class technology. </a:t>
            </a:r>
            <a:endParaRPr b="1">
              <a:latin typeface="DM Sans"/>
              <a:ea typeface="DM Sans"/>
              <a:cs typeface="DM Sans"/>
              <a:sym typeface="DM Sans"/>
            </a:endParaRPr>
          </a:p>
          <a:p>
            <a:pPr indent="0" lvl="0" marL="0" rtl="0" algn="l">
              <a:spcBef>
                <a:spcPts val="1200"/>
              </a:spcBef>
              <a:spcAft>
                <a:spcPts val="0"/>
              </a:spcAft>
              <a:buNone/>
            </a:pPr>
            <a:r>
              <a:rPr lang="en" sz="1500"/>
              <a:t>Their</a:t>
            </a:r>
            <a:r>
              <a:rPr lang="en" sz="1500"/>
              <a:t> applications are powered by OpenAI’s leading machine-learning model,  well-known for its ethical and technical credibility.</a:t>
            </a:r>
            <a:endParaRPr sz="1500"/>
          </a:p>
          <a:p>
            <a:pPr indent="0" lvl="0" marL="457200" rtl="0" algn="l">
              <a:spcBef>
                <a:spcPts val="1200"/>
              </a:spcBef>
              <a:spcAft>
                <a:spcPts val="0"/>
              </a:spcAft>
              <a:buClr>
                <a:schemeClr val="dk1"/>
              </a:buClr>
              <a:buSzPts val="1100"/>
              <a:buFont typeface="Arial"/>
              <a:buNone/>
            </a:pPr>
            <a:r>
              <a:t/>
            </a:r>
            <a:endParaRPr sz="1100">
              <a:solidFill>
                <a:schemeClr val="dk1"/>
              </a:solidFill>
              <a:latin typeface="DM Sans"/>
              <a:ea typeface="DM Sans"/>
              <a:cs typeface="DM Sans"/>
              <a:sym typeface="DM Sans"/>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255125" y="306121"/>
            <a:ext cx="6005100" cy="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chemeClr val="dk1"/>
                </a:solidFill>
              </a:rPr>
              <a:t>Using Lattice AI </a:t>
            </a:r>
            <a:endParaRPr/>
          </a:p>
        </p:txBody>
      </p:sp>
      <p:sp>
        <p:nvSpPr>
          <p:cNvPr id="215" name="Google Shape;215;p36"/>
          <p:cNvSpPr txBox="1"/>
          <p:nvPr/>
        </p:nvSpPr>
        <p:spPr>
          <a:xfrm>
            <a:off x="463800" y="907325"/>
            <a:ext cx="8216400" cy="38895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80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Search and summarize Lattice product data.</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Get quick answers to HR questions without hunting through our policies or waiting for HR. </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Draft more objective and complete reviews and reduce recency bias.</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Polish language, adjust tone, and eliminate bias in feedback.</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Increase the frequency and quality of coaching moments.</a:t>
            </a:r>
            <a:endParaRPr sz="1700">
              <a:solidFill>
                <a:schemeClr val="dk1"/>
              </a:solidFill>
              <a:latin typeface="DM Sans"/>
              <a:ea typeface="DM Sans"/>
              <a:cs typeface="DM Sans"/>
              <a:sym typeface="DM Sans"/>
            </a:endParaRPr>
          </a:p>
          <a:p>
            <a:pPr indent="0" lvl="0" marL="0" rtl="0" algn="l">
              <a:lnSpc>
                <a:spcPct val="115000"/>
              </a:lnSpc>
              <a:spcBef>
                <a:spcPts val="800"/>
              </a:spcBef>
              <a:spcAft>
                <a:spcPts val="0"/>
              </a:spcAft>
              <a:buNone/>
            </a:pPr>
            <a:r>
              <a:t/>
            </a:r>
            <a:endParaRPr sz="1700">
              <a:solidFill>
                <a:schemeClr val="dk1"/>
              </a:solidFill>
              <a:latin typeface="DM Sans"/>
              <a:ea typeface="DM Sans"/>
              <a:cs typeface="DM Sans"/>
              <a:sym typeface="DM Sans"/>
            </a:endParaRPr>
          </a:p>
          <a:p>
            <a:pPr indent="0" lvl="0" marL="0" rtl="0" algn="l">
              <a:lnSpc>
                <a:spcPct val="115000"/>
              </a:lnSpc>
              <a:spcBef>
                <a:spcPts val="800"/>
              </a:spcBef>
              <a:spcAft>
                <a:spcPts val="0"/>
              </a:spcAft>
              <a:buNone/>
            </a:pPr>
            <a:r>
              <a:rPr lang="en" sz="1700">
                <a:solidFill>
                  <a:schemeClr val="dk1"/>
                </a:solidFill>
                <a:latin typeface="DM Sans"/>
                <a:ea typeface="DM Sans"/>
                <a:cs typeface="DM Sans"/>
                <a:sym typeface="DM Sans"/>
              </a:rPr>
              <a:t>Remember:</a:t>
            </a:r>
            <a:endParaRPr sz="1700">
              <a:solidFill>
                <a:schemeClr val="dk1"/>
              </a:solidFill>
              <a:latin typeface="DM Sans"/>
              <a:ea typeface="DM Sans"/>
              <a:cs typeface="DM Sans"/>
              <a:sym typeface="DM Sans"/>
            </a:endParaRPr>
          </a:p>
          <a:p>
            <a:pPr indent="-336550" lvl="0" marL="457200" rtl="0" algn="l">
              <a:lnSpc>
                <a:spcPct val="115000"/>
              </a:lnSpc>
              <a:spcBef>
                <a:spcPts val="80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Personalize and validate any AI-generated content.</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Use AI to save time — not skip conversations.</a:t>
            </a:r>
            <a:endParaRPr sz="1700">
              <a:solidFill>
                <a:schemeClr val="dk1"/>
              </a:solidFill>
              <a:latin typeface="DM Sans"/>
              <a:ea typeface="DM Sans"/>
              <a:cs typeface="DM Sans"/>
              <a:sym typeface="DM Sans"/>
            </a:endParaRPr>
          </a:p>
          <a:p>
            <a:pPr indent="-336550" lvl="0" marL="457200" rtl="0" algn="l">
              <a:lnSpc>
                <a:spcPct val="115000"/>
              </a:lnSpc>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Focus on empathy, coaching, and human context.</a:t>
            </a:r>
            <a:endParaRPr b="1" sz="1600">
              <a:solidFill>
                <a:schemeClr val="dk1"/>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p:nvPr/>
        </p:nvSpPr>
        <p:spPr>
          <a:xfrm>
            <a:off x="523800" y="964650"/>
            <a:ext cx="2604600" cy="2400600"/>
          </a:xfrm>
          <a:prstGeom prst="roundRect">
            <a:avLst>
              <a:gd fmla="val 8284" name="adj"/>
            </a:avLst>
          </a:prstGeom>
          <a:solidFill>
            <a:schemeClr val="lt1"/>
          </a:solidFill>
          <a:ln cap="flat" cmpd="sng" w="9525">
            <a:solidFill>
              <a:srgbClr val="BAA6F5"/>
            </a:solidFill>
            <a:prstDash val="solid"/>
            <a:round/>
            <a:headEnd len="sm" w="sm" type="none"/>
            <a:tailEnd len="sm" w="sm" type="none"/>
          </a:ln>
          <a:effectLst>
            <a:outerShdw blurRad="342900" rotWithShape="0" algn="bl" dir="5400000" dist="19050">
              <a:srgbClr val="BAA6F5">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7"/>
          <p:cNvSpPr/>
          <p:nvPr/>
        </p:nvSpPr>
        <p:spPr>
          <a:xfrm>
            <a:off x="3267600" y="964650"/>
            <a:ext cx="2604600" cy="2400600"/>
          </a:xfrm>
          <a:prstGeom prst="roundRect">
            <a:avLst>
              <a:gd fmla="val 8284" name="adj"/>
            </a:avLst>
          </a:prstGeom>
          <a:solidFill>
            <a:schemeClr val="lt1"/>
          </a:solidFill>
          <a:ln cap="flat" cmpd="sng" w="9525">
            <a:solidFill>
              <a:srgbClr val="BAA6F5"/>
            </a:solidFill>
            <a:prstDash val="solid"/>
            <a:round/>
            <a:headEnd len="sm" w="sm" type="none"/>
            <a:tailEnd len="sm" w="sm" type="none"/>
          </a:ln>
          <a:effectLst>
            <a:outerShdw blurRad="342900" rotWithShape="0" algn="bl" dir="5400000" dist="19050">
              <a:srgbClr val="BAA6F5">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7"/>
          <p:cNvSpPr/>
          <p:nvPr/>
        </p:nvSpPr>
        <p:spPr>
          <a:xfrm>
            <a:off x="6011400" y="964650"/>
            <a:ext cx="2604600" cy="2400600"/>
          </a:xfrm>
          <a:prstGeom prst="roundRect">
            <a:avLst>
              <a:gd fmla="val 8284" name="adj"/>
            </a:avLst>
          </a:prstGeom>
          <a:solidFill>
            <a:schemeClr val="lt1"/>
          </a:solidFill>
          <a:ln cap="flat" cmpd="sng" w="9525">
            <a:solidFill>
              <a:srgbClr val="BAA6F5"/>
            </a:solidFill>
            <a:prstDash val="solid"/>
            <a:round/>
            <a:headEnd len="sm" w="sm" type="none"/>
            <a:tailEnd len="sm" w="sm" type="none"/>
          </a:ln>
          <a:effectLst>
            <a:outerShdw blurRad="342900" rotWithShape="0" algn="bl" dir="5400000" dist="19050">
              <a:srgbClr val="BAA6F5">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3" name="Google Shape;223;p37"/>
          <p:cNvPicPr preferRelativeResize="0"/>
          <p:nvPr/>
        </p:nvPicPr>
        <p:blipFill>
          <a:blip r:embed="rId3">
            <a:alphaModFix/>
          </a:blip>
          <a:stretch>
            <a:fillRect/>
          </a:stretch>
        </p:blipFill>
        <p:spPr>
          <a:xfrm>
            <a:off x="541725" y="977877"/>
            <a:ext cx="2568750" cy="1828286"/>
          </a:xfrm>
          <a:prstGeom prst="rect">
            <a:avLst/>
          </a:prstGeom>
          <a:noFill/>
          <a:ln>
            <a:noFill/>
          </a:ln>
        </p:spPr>
      </p:pic>
      <p:pic>
        <p:nvPicPr>
          <p:cNvPr id="224" name="Google Shape;224;p37"/>
          <p:cNvPicPr preferRelativeResize="0"/>
          <p:nvPr/>
        </p:nvPicPr>
        <p:blipFill>
          <a:blip r:embed="rId4">
            <a:alphaModFix/>
          </a:blip>
          <a:stretch>
            <a:fillRect/>
          </a:stretch>
        </p:blipFill>
        <p:spPr>
          <a:xfrm>
            <a:off x="6035936" y="977877"/>
            <a:ext cx="2568722" cy="1828286"/>
          </a:xfrm>
          <a:prstGeom prst="rect">
            <a:avLst/>
          </a:prstGeom>
          <a:noFill/>
          <a:ln>
            <a:noFill/>
          </a:ln>
        </p:spPr>
      </p:pic>
      <p:pic>
        <p:nvPicPr>
          <p:cNvPr id="225" name="Google Shape;225;p37" title="UI@2x (1).png"/>
          <p:cNvPicPr preferRelativeResize="0"/>
          <p:nvPr/>
        </p:nvPicPr>
        <p:blipFill rotWithShape="1">
          <a:blip r:embed="rId5">
            <a:alphaModFix/>
          </a:blip>
          <a:srcRect b="9" l="0" r="0" t="9"/>
          <a:stretch/>
        </p:blipFill>
        <p:spPr>
          <a:xfrm>
            <a:off x="3283947" y="977877"/>
            <a:ext cx="2568750" cy="1828277"/>
          </a:xfrm>
          <a:prstGeom prst="rect">
            <a:avLst/>
          </a:prstGeom>
          <a:noFill/>
          <a:ln>
            <a:noFill/>
          </a:ln>
        </p:spPr>
      </p:pic>
      <p:sp>
        <p:nvSpPr>
          <p:cNvPr id="226" name="Google Shape;226;p37"/>
          <p:cNvSpPr txBox="1"/>
          <p:nvPr/>
        </p:nvSpPr>
        <p:spPr>
          <a:xfrm>
            <a:off x="261425" y="246900"/>
            <a:ext cx="8621100" cy="6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E0E29"/>
                </a:solidFill>
                <a:latin typeface="DM Sans"/>
                <a:ea typeface="DM Sans"/>
                <a:cs typeface="DM Sans"/>
                <a:sym typeface="DM Sans"/>
              </a:rPr>
              <a:t>AI</a:t>
            </a:r>
            <a:r>
              <a:rPr b="1" lang="en" sz="2400">
                <a:solidFill>
                  <a:srgbClr val="0E0E29"/>
                </a:solidFill>
                <a:latin typeface="DM Sans"/>
                <a:ea typeface="DM Sans"/>
                <a:cs typeface="DM Sans"/>
                <a:sym typeface="DM Sans"/>
              </a:rPr>
              <a:t> is integrated across the Lattice platform </a:t>
            </a:r>
            <a:endParaRPr sz="2400">
              <a:solidFill>
                <a:srgbClr val="0E0E29"/>
              </a:solidFill>
              <a:latin typeface="DM Sans"/>
              <a:ea typeface="DM Sans"/>
              <a:cs typeface="DM Sans"/>
              <a:sym typeface="DM Sans"/>
            </a:endParaRPr>
          </a:p>
        </p:txBody>
      </p:sp>
      <p:sp>
        <p:nvSpPr>
          <p:cNvPr id="227" name="Google Shape;227;p37"/>
          <p:cNvSpPr txBox="1"/>
          <p:nvPr/>
        </p:nvSpPr>
        <p:spPr>
          <a:xfrm>
            <a:off x="3601123" y="3639400"/>
            <a:ext cx="1934400" cy="26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en" sz="1100">
                <a:solidFill>
                  <a:srgbClr val="0E0E29"/>
                </a:solidFill>
                <a:latin typeface="DM Sans Medium"/>
                <a:ea typeface="DM Sans Medium"/>
                <a:cs typeface="DM Sans Medium"/>
                <a:sym typeface="DM Sans Medium"/>
              </a:rPr>
              <a:t>Writing Assist</a:t>
            </a:r>
            <a:endParaRPr sz="1100">
              <a:solidFill>
                <a:srgbClr val="0E0E29"/>
              </a:solidFill>
              <a:latin typeface="DM Sans Medium"/>
              <a:ea typeface="DM Sans Medium"/>
              <a:cs typeface="DM Sans Medium"/>
              <a:sym typeface="DM Sans Medium"/>
            </a:endParaRPr>
          </a:p>
        </p:txBody>
      </p:sp>
      <p:sp>
        <p:nvSpPr>
          <p:cNvPr id="228" name="Google Shape;228;p37"/>
          <p:cNvSpPr/>
          <p:nvPr/>
        </p:nvSpPr>
        <p:spPr>
          <a:xfrm>
            <a:off x="577295" y="2867400"/>
            <a:ext cx="1287000" cy="352800"/>
          </a:xfrm>
          <a:prstGeom prst="roundRect">
            <a:avLst>
              <a:gd fmla="val 18801"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sz="1100">
                <a:latin typeface="DM Sans Medium"/>
                <a:ea typeface="DM Sans Medium"/>
                <a:cs typeface="DM Sans Medium"/>
                <a:sym typeface="DM Sans Medium"/>
              </a:rPr>
              <a:t>Engagement</a:t>
            </a:r>
            <a:endParaRPr sz="1100">
              <a:solidFill>
                <a:srgbClr val="000000"/>
              </a:solidFill>
              <a:latin typeface="DM Sans Medium"/>
              <a:ea typeface="DM Sans Medium"/>
              <a:cs typeface="DM Sans Medium"/>
              <a:sym typeface="DM Sans Medium"/>
            </a:endParaRPr>
          </a:p>
        </p:txBody>
      </p:sp>
      <p:pic>
        <p:nvPicPr>
          <p:cNvPr id="229" name="Google Shape;229;p37"/>
          <p:cNvPicPr preferRelativeResize="0"/>
          <p:nvPr/>
        </p:nvPicPr>
        <p:blipFill rotWithShape="1">
          <a:blip r:embed="rId6">
            <a:alphaModFix/>
          </a:blip>
          <a:srcRect b="0" l="0" r="10" t="0"/>
          <a:stretch/>
        </p:blipFill>
        <p:spPr>
          <a:xfrm>
            <a:off x="626188" y="2919500"/>
            <a:ext cx="247494" cy="247513"/>
          </a:xfrm>
          <a:prstGeom prst="rect">
            <a:avLst/>
          </a:prstGeom>
          <a:noFill/>
          <a:ln>
            <a:noFill/>
          </a:ln>
        </p:spPr>
      </p:pic>
      <p:sp>
        <p:nvSpPr>
          <p:cNvPr id="230" name="Google Shape;230;p37"/>
          <p:cNvSpPr/>
          <p:nvPr/>
        </p:nvSpPr>
        <p:spPr>
          <a:xfrm>
            <a:off x="3302673" y="2867400"/>
            <a:ext cx="1328100" cy="352800"/>
          </a:xfrm>
          <a:prstGeom prst="roundRect">
            <a:avLst>
              <a:gd fmla="val 18801" name="adj"/>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sz="1100">
                <a:latin typeface="DM Sans Medium"/>
                <a:ea typeface="DM Sans Medium"/>
                <a:cs typeface="DM Sans Medium"/>
                <a:sym typeface="DM Sans Medium"/>
              </a:rPr>
              <a:t>Performance</a:t>
            </a:r>
            <a:endParaRPr sz="1100">
              <a:solidFill>
                <a:srgbClr val="000000"/>
              </a:solidFill>
              <a:latin typeface="DM Sans Medium"/>
              <a:ea typeface="DM Sans Medium"/>
              <a:cs typeface="DM Sans Medium"/>
              <a:sym typeface="DM Sans Medium"/>
            </a:endParaRPr>
          </a:p>
        </p:txBody>
      </p:sp>
      <p:pic>
        <p:nvPicPr>
          <p:cNvPr id="231" name="Google Shape;231;p37"/>
          <p:cNvPicPr preferRelativeResize="0"/>
          <p:nvPr/>
        </p:nvPicPr>
        <p:blipFill rotWithShape="1">
          <a:blip r:embed="rId7">
            <a:alphaModFix/>
          </a:blip>
          <a:srcRect b="0" l="0" r="10" t="0"/>
          <a:stretch/>
        </p:blipFill>
        <p:spPr>
          <a:xfrm>
            <a:off x="3351572" y="2919516"/>
            <a:ext cx="247494" cy="247513"/>
          </a:xfrm>
          <a:prstGeom prst="rect">
            <a:avLst/>
          </a:prstGeom>
          <a:noFill/>
          <a:ln>
            <a:noFill/>
          </a:ln>
        </p:spPr>
      </p:pic>
      <p:sp>
        <p:nvSpPr>
          <p:cNvPr id="232" name="Google Shape;232;p37"/>
          <p:cNvSpPr/>
          <p:nvPr/>
        </p:nvSpPr>
        <p:spPr>
          <a:xfrm>
            <a:off x="6067368" y="2867400"/>
            <a:ext cx="850500" cy="352800"/>
          </a:xfrm>
          <a:prstGeom prst="roundRect">
            <a:avLst>
              <a:gd fmla="val 18801" name="adj"/>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sz="1100">
                <a:latin typeface="DM Sans Medium"/>
                <a:ea typeface="DM Sans Medium"/>
                <a:cs typeface="DM Sans Medium"/>
                <a:sym typeface="DM Sans Medium"/>
              </a:rPr>
              <a:t>Grow</a:t>
            </a:r>
            <a:endParaRPr sz="1100">
              <a:solidFill>
                <a:srgbClr val="000000"/>
              </a:solidFill>
              <a:latin typeface="DM Sans Medium"/>
              <a:ea typeface="DM Sans Medium"/>
              <a:cs typeface="DM Sans Medium"/>
              <a:sym typeface="DM Sans Medium"/>
            </a:endParaRPr>
          </a:p>
        </p:txBody>
      </p:sp>
      <p:pic>
        <p:nvPicPr>
          <p:cNvPr id="233" name="Google Shape;233;p37"/>
          <p:cNvPicPr preferRelativeResize="0"/>
          <p:nvPr/>
        </p:nvPicPr>
        <p:blipFill rotWithShape="1">
          <a:blip r:embed="rId8">
            <a:alphaModFix/>
          </a:blip>
          <a:srcRect b="0" l="0" r="10" t="0"/>
          <a:stretch/>
        </p:blipFill>
        <p:spPr>
          <a:xfrm>
            <a:off x="6124966" y="2919508"/>
            <a:ext cx="247494" cy="247513"/>
          </a:xfrm>
          <a:prstGeom prst="rect">
            <a:avLst/>
          </a:prstGeom>
          <a:noFill/>
          <a:ln>
            <a:noFill/>
          </a:ln>
        </p:spPr>
      </p:pic>
      <p:cxnSp>
        <p:nvCxnSpPr>
          <p:cNvPr id="234" name="Google Shape;234;p37"/>
          <p:cNvCxnSpPr/>
          <p:nvPr/>
        </p:nvCxnSpPr>
        <p:spPr>
          <a:xfrm flipH="1">
            <a:off x="4568400" y="3332541"/>
            <a:ext cx="1500" cy="274200"/>
          </a:xfrm>
          <a:prstGeom prst="straightConnector1">
            <a:avLst/>
          </a:prstGeom>
          <a:noFill/>
          <a:ln cap="flat" cmpd="sng" w="9525">
            <a:solidFill>
              <a:srgbClr val="BAA6F5"/>
            </a:solidFill>
            <a:prstDash val="solid"/>
            <a:round/>
            <a:headEnd len="med" w="med" type="oval"/>
            <a:tailEnd len="med" w="med" type="none"/>
          </a:ln>
        </p:spPr>
      </p:cxnSp>
      <p:sp>
        <p:nvSpPr>
          <p:cNvPr id="235" name="Google Shape;235;p37"/>
          <p:cNvSpPr/>
          <p:nvPr/>
        </p:nvSpPr>
        <p:spPr>
          <a:xfrm>
            <a:off x="3432825" y="4071425"/>
            <a:ext cx="2271000" cy="403200"/>
          </a:xfrm>
          <a:prstGeom prst="roundRect">
            <a:avLst>
              <a:gd fmla="val 27183" name="adj"/>
            </a:avLst>
          </a:prstGeom>
          <a:noFill/>
          <a:ln cap="flat" cmpd="sng" w="9525">
            <a:solidFill>
              <a:srgbClr val="BAA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3516001" y="4091600"/>
            <a:ext cx="1775400" cy="352800"/>
          </a:xfrm>
          <a:prstGeom prst="roundRect">
            <a:avLst>
              <a:gd fmla="val 18801" name="adj"/>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DM Sans Medium"/>
                <a:ea typeface="DM Sans Medium"/>
                <a:cs typeface="DM Sans Medium"/>
                <a:sym typeface="DM Sans Medium"/>
              </a:rPr>
              <a:t>Lattice AI Agent</a:t>
            </a:r>
            <a:endParaRPr sz="1100">
              <a:solidFill>
                <a:srgbClr val="000000"/>
              </a:solidFill>
              <a:latin typeface="DM Sans Medium"/>
              <a:ea typeface="DM Sans Medium"/>
              <a:cs typeface="DM Sans Medium"/>
              <a:sym typeface="DM Sans Medium"/>
            </a:endParaRPr>
          </a:p>
        </p:txBody>
      </p:sp>
      <p:pic>
        <p:nvPicPr>
          <p:cNvPr id="237" name="Google Shape;237;p37"/>
          <p:cNvPicPr preferRelativeResize="0"/>
          <p:nvPr/>
        </p:nvPicPr>
        <p:blipFill rotWithShape="1">
          <a:blip r:embed="rId9">
            <a:alphaModFix/>
          </a:blip>
          <a:srcRect b="0" l="0" r="10" t="0"/>
          <a:stretch/>
        </p:blipFill>
        <p:spPr>
          <a:xfrm>
            <a:off x="3515997" y="4144241"/>
            <a:ext cx="247494" cy="247513"/>
          </a:xfrm>
          <a:prstGeom prst="rect">
            <a:avLst/>
          </a:prstGeom>
          <a:noFill/>
          <a:ln>
            <a:noFill/>
          </a:ln>
        </p:spPr>
      </p:pic>
      <p:cxnSp>
        <p:nvCxnSpPr>
          <p:cNvPr id="238" name="Google Shape;238;p37"/>
          <p:cNvCxnSpPr/>
          <p:nvPr/>
        </p:nvCxnSpPr>
        <p:spPr>
          <a:xfrm>
            <a:off x="5290700" y="3832525"/>
            <a:ext cx="2041200" cy="0"/>
          </a:xfrm>
          <a:prstGeom prst="straightConnector1">
            <a:avLst/>
          </a:prstGeom>
          <a:noFill/>
          <a:ln cap="flat" cmpd="sng" w="9525">
            <a:solidFill>
              <a:srgbClr val="BAA6F5"/>
            </a:solidFill>
            <a:prstDash val="solid"/>
            <a:round/>
            <a:headEnd len="med" w="med" type="none"/>
            <a:tailEnd len="med" w="med" type="none"/>
          </a:ln>
        </p:spPr>
      </p:cxnSp>
      <p:cxnSp>
        <p:nvCxnSpPr>
          <p:cNvPr id="239" name="Google Shape;239;p37"/>
          <p:cNvCxnSpPr/>
          <p:nvPr/>
        </p:nvCxnSpPr>
        <p:spPr>
          <a:xfrm rot="10800000">
            <a:off x="7331773" y="3341995"/>
            <a:ext cx="0" cy="490500"/>
          </a:xfrm>
          <a:prstGeom prst="straightConnector1">
            <a:avLst/>
          </a:prstGeom>
          <a:noFill/>
          <a:ln cap="flat" cmpd="sng" w="9525">
            <a:solidFill>
              <a:srgbClr val="BAA6F5"/>
            </a:solidFill>
            <a:prstDash val="solid"/>
            <a:round/>
            <a:headEnd len="med" w="med" type="none"/>
            <a:tailEnd len="med" w="med" type="oval"/>
          </a:ln>
        </p:spPr>
      </p:cxnSp>
      <p:cxnSp>
        <p:nvCxnSpPr>
          <p:cNvPr id="240" name="Google Shape;240;p37"/>
          <p:cNvCxnSpPr/>
          <p:nvPr/>
        </p:nvCxnSpPr>
        <p:spPr>
          <a:xfrm>
            <a:off x="1806400" y="3832525"/>
            <a:ext cx="2041200" cy="0"/>
          </a:xfrm>
          <a:prstGeom prst="straightConnector1">
            <a:avLst/>
          </a:prstGeom>
          <a:noFill/>
          <a:ln cap="flat" cmpd="sng" w="9525">
            <a:solidFill>
              <a:srgbClr val="BAA6F5"/>
            </a:solidFill>
            <a:prstDash val="solid"/>
            <a:round/>
            <a:headEnd len="med" w="med" type="none"/>
            <a:tailEnd len="med" w="med" type="none"/>
          </a:ln>
        </p:spPr>
      </p:cxnSp>
      <p:cxnSp>
        <p:nvCxnSpPr>
          <p:cNvPr id="241" name="Google Shape;241;p37"/>
          <p:cNvCxnSpPr/>
          <p:nvPr/>
        </p:nvCxnSpPr>
        <p:spPr>
          <a:xfrm rot="10800000">
            <a:off x="1808023" y="3341995"/>
            <a:ext cx="0" cy="490500"/>
          </a:xfrm>
          <a:prstGeom prst="straightConnector1">
            <a:avLst/>
          </a:prstGeom>
          <a:noFill/>
          <a:ln cap="flat" cmpd="sng" w="9525">
            <a:solidFill>
              <a:srgbClr val="BAA6F5"/>
            </a:solidFill>
            <a:prstDash val="solid"/>
            <a:round/>
            <a:headEnd len="med" w="med" type="none"/>
            <a:tailEnd len="med" w="med" type="oval"/>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nvSpPr>
        <p:spPr>
          <a:xfrm>
            <a:off x="261425" y="246900"/>
            <a:ext cx="8621100" cy="6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E0E29"/>
                </a:solidFill>
                <a:latin typeface="DM Sans"/>
                <a:ea typeface="DM Sans"/>
                <a:cs typeface="DM Sans"/>
                <a:sym typeface="DM Sans"/>
              </a:rPr>
              <a:t>How we plan to use the Agent</a:t>
            </a:r>
            <a:endParaRPr sz="2400">
              <a:solidFill>
                <a:srgbClr val="0E0E29"/>
              </a:solidFill>
              <a:latin typeface="DM Sans"/>
              <a:ea typeface="DM Sans"/>
              <a:cs typeface="DM Sans"/>
              <a:sym typeface="DM Sans"/>
            </a:endParaRPr>
          </a:p>
        </p:txBody>
      </p:sp>
      <p:sp>
        <p:nvSpPr>
          <p:cNvPr id="247" name="Google Shape;247;p38"/>
          <p:cNvSpPr txBox="1"/>
          <p:nvPr/>
        </p:nvSpPr>
        <p:spPr>
          <a:xfrm>
            <a:off x="538475" y="1181850"/>
            <a:ext cx="8067000" cy="3139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33B88C"/>
              </a:buClr>
              <a:buSzPts val="1800"/>
              <a:buFont typeface="DM Sans"/>
              <a:buChar char="●"/>
            </a:pPr>
            <a:r>
              <a:rPr lang="en" sz="1800">
                <a:solidFill>
                  <a:schemeClr val="dk1"/>
                </a:solidFill>
                <a:latin typeface="DM Sans"/>
                <a:ea typeface="DM Sans"/>
                <a:cs typeface="DM Sans"/>
                <a:sym typeface="DM Sans"/>
              </a:rPr>
              <a:t>Quickly answer HR, policy, and how to use Lattice questions</a:t>
            </a:r>
            <a:endParaRPr sz="18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800">
              <a:solidFill>
                <a:schemeClr val="dk1"/>
              </a:solidFill>
              <a:latin typeface="DM Sans"/>
              <a:ea typeface="DM Sans"/>
              <a:cs typeface="DM Sans"/>
              <a:sym typeface="DM Sans"/>
            </a:endParaRPr>
          </a:p>
          <a:p>
            <a:pPr indent="-342900" lvl="0" marL="457200" rtl="0" algn="l">
              <a:spcBef>
                <a:spcPts val="0"/>
              </a:spcBef>
              <a:spcAft>
                <a:spcPts val="0"/>
              </a:spcAft>
              <a:buClr>
                <a:srgbClr val="33B88C"/>
              </a:buClr>
              <a:buSzPts val="1800"/>
              <a:buFont typeface="DM Sans"/>
              <a:buChar char="●"/>
            </a:pPr>
            <a:r>
              <a:rPr lang="en" sz="1800">
                <a:solidFill>
                  <a:schemeClr val="dk1"/>
                </a:solidFill>
                <a:latin typeface="DM Sans"/>
                <a:ea typeface="DM Sans"/>
                <a:cs typeface="DM Sans"/>
                <a:sym typeface="DM Sans"/>
              </a:rPr>
              <a:t>Make the most out of Lattice product data (you can search &amp; summarize data from Lattice!)</a:t>
            </a:r>
            <a:endParaRPr sz="18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800">
              <a:solidFill>
                <a:schemeClr val="dk1"/>
              </a:solidFill>
              <a:latin typeface="DM Sans"/>
              <a:ea typeface="DM Sans"/>
              <a:cs typeface="DM Sans"/>
              <a:sym typeface="DM Sans"/>
            </a:endParaRPr>
          </a:p>
          <a:p>
            <a:pPr indent="-342900" lvl="0" marL="457200" rtl="0" algn="l">
              <a:spcBef>
                <a:spcPts val="0"/>
              </a:spcBef>
              <a:spcAft>
                <a:spcPts val="0"/>
              </a:spcAft>
              <a:buClr>
                <a:srgbClr val="33B88C"/>
              </a:buClr>
              <a:buSzPts val="1800"/>
              <a:buFont typeface="DM Sans"/>
              <a:buChar char="●"/>
            </a:pPr>
            <a:r>
              <a:rPr lang="en" sz="1800">
                <a:solidFill>
                  <a:schemeClr val="dk1"/>
                </a:solidFill>
                <a:latin typeface="DM Sans"/>
                <a:ea typeface="DM Sans"/>
                <a:cs typeface="DM Sans"/>
                <a:sym typeface="DM Sans"/>
              </a:rPr>
              <a:t>Help YOU 🫵 be more effective leaders with insights, coaching, and best practices</a:t>
            </a:r>
            <a:endParaRPr sz="18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800">
              <a:solidFill>
                <a:schemeClr val="dk1"/>
              </a:solidFill>
              <a:latin typeface="DM Sans"/>
              <a:ea typeface="DM Sans"/>
              <a:cs typeface="DM Sans"/>
              <a:sym typeface="DM Sans"/>
            </a:endParaRPr>
          </a:p>
          <a:p>
            <a:pPr indent="-342900" lvl="0" marL="457200" rtl="0" algn="l">
              <a:spcBef>
                <a:spcPts val="0"/>
              </a:spcBef>
              <a:spcAft>
                <a:spcPts val="0"/>
              </a:spcAft>
              <a:buClr>
                <a:srgbClr val="33B88C"/>
              </a:buClr>
              <a:buSzPts val="1800"/>
              <a:buFont typeface="DM Sans"/>
              <a:buChar char="●"/>
            </a:pPr>
            <a:r>
              <a:rPr lang="en" sz="1800">
                <a:solidFill>
                  <a:schemeClr val="dk1"/>
                </a:solidFill>
                <a:latin typeface="DM Sans"/>
                <a:ea typeface="DM Sans"/>
                <a:cs typeface="DM Sans"/>
                <a:sym typeface="DM Sans"/>
              </a:rPr>
              <a:t>Empower employees to own their careers with development coaching</a:t>
            </a:r>
            <a:endParaRPr sz="1800">
              <a:solidFill>
                <a:schemeClr val="dk1"/>
              </a:solidFill>
              <a:latin typeface="DM Sans"/>
              <a:ea typeface="DM Sans"/>
              <a:cs typeface="DM Sans"/>
              <a:sym typeface="DM Sans"/>
            </a:endParaRPr>
          </a:p>
          <a:p>
            <a:pPr indent="0" lvl="0" marL="0" rtl="0" algn="l">
              <a:spcBef>
                <a:spcPts val="0"/>
              </a:spcBef>
              <a:spcAft>
                <a:spcPts val="0"/>
              </a:spcAft>
              <a:buNone/>
            </a:pPr>
            <a:r>
              <a:t/>
            </a:r>
            <a:endParaRPr sz="1800">
              <a:solidFill>
                <a:schemeClr val="dk1"/>
              </a:solidFill>
              <a:latin typeface="DM Sans"/>
              <a:ea typeface="DM Sans"/>
              <a:cs typeface="DM Sans"/>
              <a:sym typeface="DM Sans"/>
            </a:endParaRPr>
          </a:p>
          <a:p>
            <a:pPr indent="-342900" lvl="0" marL="457200" rtl="0" algn="l">
              <a:spcBef>
                <a:spcPts val="0"/>
              </a:spcBef>
              <a:spcAft>
                <a:spcPts val="0"/>
              </a:spcAft>
              <a:buClr>
                <a:srgbClr val="33B88C"/>
              </a:buClr>
              <a:buSzPts val="1800"/>
              <a:buFont typeface="DM Sans"/>
              <a:buChar char="●"/>
            </a:pPr>
            <a:r>
              <a:rPr lang="en" sz="1800">
                <a:solidFill>
                  <a:schemeClr val="dk1"/>
                </a:solidFill>
                <a:latin typeface="DM Sans"/>
                <a:ea typeface="DM Sans"/>
                <a:cs typeface="DM Sans"/>
                <a:sym typeface="DM Sans"/>
              </a:rPr>
              <a:t>Ultimately, encourage better utilization of Lattice tools and processes (such as 1:1s) </a:t>
            </a:r>
            <a:endParaRPr sz="1800">
              <a:solidFill>
                <a:schemeClr val="dk1"/>
              </a:solidFill>
              <a:latin typeface="DM Sans"/>
              <a:ea typeface="DM Sans"/>
              <a:cs typeface="DM Sans"/>
              <a:sym typeface="DM Sans"/>
            </a:endParaRPr>
          </a:p>
        </p:txBody>
      </p:sp>
      <p:sp>
        <p:nvSpPr>
          <p:cNvPr id="248" name="Google Shape;248;p38"/>
          <p:cNvSpPr/>
          <p:nvPr/>
        </p:nvSpPr>
        <p:spPr>
          <a:xfrm>
            <a:off x="5202900" y="111400"/>
            <a:ext cx="3713700" cy="8079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DM Sans"/>
                <a:ea typeface="DM Sans"/>
                <a:cs typeface="DM Sans"/>
                <a:sym typeface="DM Sans"/>
              </a:rPr>
              <a:t>🚨</a:t>
            </a:r>
            <a:r>
              <a:rPr b="1" lang="en">
                <a:latin typeface="DM Sans"/>
                <a:ea typeface="DM Sans"/>
                <a:cs typeface="DM Sans"/>
                <a:sym typeface="DM Sans"/>
              </a:rPr>
              <a:t>EDIT</a:t>
            </a:r>
            <a:r>
              <a:rPr lang="en">
                <a:latin typeface="DM Sans"/>
                <a:ea typeface="DM Sans"/>
                <a:cs typeface="DM Sans"/>
                <a:sym typeface="DM Sans"/>
              </a:rPr>
              <a:t> this slide if there is anything else you’d like to highlight!</a:t>
            </a:r>
            <a:endParaRPr>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9"/>
          <p:cNvSpPr txBox="1"/>
          <p:nvPr/>
        </p:nvSpPr>
        <p:spPr>
          <a:xfrm>
            <a:off x="243075" y="235000"/>
            <a:ext cx="4196100" cy="6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300">
                <a:solidFill>
                  <a:schemeClr val="dk1"/>
                </a:solidFill>
                <a:latin typeface="DM Sans"/>
                <a:ea typeface="DM Sans"/>
                <a:cs typeface="DM Sans"/>
                <a:sym typeface="DM Sans"/>
              </a:rPr>
              <a:t>Watch a demo</a:t>
            </a:r>
            <a:endParaRPr b="1" sz="2600">
              <a:solidFill>
                <a:schemeClr val="dk1"/>
              </a:solidFill>
              <a:highlight>
                <a:srgbClr val="EBD9FA"/>
              </a:highlight>
              <a:latin typeface="DM Sans"/>
              <a:ea typeface="DM Sans"/>
              <a:cs typeface="DM Sans"/>
              <a:sym typeface="DM Sans"/>
            </a:endParaRPr>
          </a:p>
        </p:txBody>
      </p:sp>
      <p:pic>
        <p:nvPicPr>
          <p:cNvPr id="254" name="Google Shape;254;p39" title="Introducing the Lattice AI Agent for Employees &amp; Managers.mp4">
            <a:hlinkClick r:id="rId3"/>
          </p:cNvPr>
          <p:cNvPicPr preferRelativeResize="0"/>
          <p:nvPr/>
        </p:nvPicPr>
        <p:blipFill>
          <a:blip r:embed="rId4">
            <a:alphaModFix/>
          </a:blip>
          <a:stretch>
            <a:fillRect/>
          </a:stretch>
        </p:blipFill>
        <p:spPr>
          <a:xfrm>
            <a:off x="1101638" y="796025"/>
            <a:ext cx="6851275" cy="385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